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Square" panose="020B0600000101010101" charset="-127"/>
      <p:regular r:id="rId16"/>
    </p:embeddedFont>
    <p:embeddedFont>
      <p:font typeface="Nanum Square Bold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14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안녕하세요, 법블레스유 팀의 김귀연입니다. 저희 팀 이름 법블레스유는 “법의 힘으로 기억을 지키고 삶을 보호한다”는 의지를 담았습니다. 치매 관련 정보에 쉽게 접근할 수 있도록 돕는 RAG 기반 챗봇 서비스, 메모리네비를 개발하였습니다.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자, 이제 정관식씨가 저희 서비스에 접속하여 질문하는 과정을 보여드리겠습니다.</a:t>
            </a:r>
          </a:p>
          <a:p>
            <a:endParaRPr lang="en-US"/>
          </a:p>
          <a:p>
            <a:r>
              <a:rPr lang="en-US"/>
              <a:t>(1-2번 질문 일시 정지)</a:t>
            </a:r>
          </a:p>
          <a:p>
            <a:r>
              <a:rPr lang="en-US"/>
              <a:t>1번 내가 혹시라도 아프면 내 재산을 주가 관리해주고, 누가 나를 돌봐줄수 있나?</a:t>
            </a:r>
          </a:p>
          <a:p>
            <a:r>
              <a:rPr lang="en-US"/>
              <a:t>-----(설명) : 어르신들의 눈높이에 맞춰 쉽게 설명하는 것을 확인 하실 수 있습니다..</a:t>
            </a:r>
          </a:p>
          <a:p>
            <a:r>
              <a:rPr lang="en-US"/>
              <a:t>2. 혼자 사는 내가 어떻게 신청하고 이해해야 하는 건가?</a:t>
            </a:r>
          </a:p>
          <a:p>
            <a:r>
              <a:rPr lang="en-US"/>
              <a:t>-----(설명) : 복잡한 용어를 풀어 설명하고 구체적인 절차를 제시 하는 것 또한 확인 하실 수 있습니다.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3. 요즘 치매 관련해서 새로 바뀐 법이나 혼자 사는 노인을 위한 혜택 같은 건 없나? </a:t>
            </a:r>
          </a:p>
          <a:p>
            <a:r>
              <a:rPr lang="en-US"/>
              <a:t>4. 내가 치매에 걸려도 병원비나 생활비 걱정 없이 지낼 수 있는 방법이 있을까? </a:t>
            </a:r>
          </a:p>
          <a:p>
            <a:r>
              <a:rPr lang="en-US"/>
              <a:t>---(설명) 최신 치매 혜택 정보를 제공하고 출처가 문서 기반임을 보여 주는 것을 확인 하실 수 있습니다. 정관식 할아버지가 원하시던 재정적 인 안정에 관한 질문에 대해서도 답변을 확인 할 수 있습니다. :)</a:t>
            </a:r>
          </a:p>
          <a:p>
            <a:endParaRPr lang="en-US"/>
          </a:p>
          <a:p>
            <a:r>
              <a:rPr lang="en-US"/>
              <a:t>5.건강에 좋은 여름 반찬은 뭐가 있을까? 요즘 잠도 통 안오고 입맛이 없어서 걱정이야</a:t>
            </a:r>
          </a:p>
          <a:p>
            <a:r>
              <a:rPr lang="en-US"/>
              <a:t>---(설명) : 모르는 정보에 대해 솔직한 안내를 하도록 설계하였습니다.</a:t>
            </a:r>
          </a:p>
          <a:p>
            <a:r>
              <a:rPr lang="en-US"/>
              <a:t>/챗봇 학습 범위 밖의 일반적인 질문에 대해서는  "이 답변은 제가 가진 일반적인 정보로 알려 드리는 거예요." 와 같이 응답하여 챗봇이 제공하는 정보의 신뢰도를 유지하는 것을 확인 하실 수 있습니다.</a:t>
            </a:r>
          </a:p>
          <a:p>
            <a:endParaRPr lang="en-US"/>
          </a:p>
          <a:p>
            <a:r>
              <a:rPr lang="en-US"/>
              <a:t>6. 만약에 내가 쓰러지거나 치매 진단을 받으면, 그 다음엔 뭘 해야 할지 순서대로 알려주고, 어디로 연락해서 도움을 받아야 하는지도 알려줘 </a:t>
            </a:r>
          </a:p>
          <a:p>
            <a:r>
              <a:rPr lang="en-US"/>
              <a:t>---(설명) : 연락 해야하는 기관의 연락처와 구체적인 행동 지침을 설명 해주고 있습니다. 이를 통해 실질적인 도움을 위한 연계기능을 강화할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저희가 서비스를 구현하는 과정에서 만났던 어려움과 그 해결 방안에 대해 이야기하겠습니다.</a:t>
            </a:r>
          </a:p>
          <a:p>
            <a:endParaRPr lang="en-US"/>
          </a:p>
          <a:p>
            <a:r>
              <a:rPr lang="en-US"/>
              <a:t>첫 번째로, 로딩 시간 지연 문제가 있었습니다. 이를 해결하기 위해 `@st.cache_resource`를 사용해 속도 개선을 이뤘습니다.</a:t>
            </a:r>
          </a:p>
          <a:p>
            <a:endParaRPr lang="en-US"/>
          </a:p>
          <a:p>
            <a:r>
              <a:rPr lang="en-US"/>
              <a:t>다음으로, 문서 익스펜더 오작동 문제를 겪었는데요, 유사도 임계값을 조정하여 정확도를 향상시켰습니다. </a:t>
            </a:r>
          </a:p>
          <a:p>
            <a:endParaRPr lang="en-US"/>
          </a:p>
          <a:p>
            <a:r>
              <a:rPr lang="en-US"/>
              <a:t>마지막으로, 고령자 친화적인 UI를 streamlit 안에서 구현하는 데 어려움이 있었습니다. 결국 CSS를 삽입하여 디자인을 유지하면서도 사용자 친화적으로 만들 수 있었습니다. </a:t>
            </a:r>
          </a:p>
          <a:p>
            <a:endParaRPr lang="en-US"/>
          </a:p>
          <a:p>
            <a:r>
              <a:rPr lang="en-US"/>
              <a:t>이러한 문제를 해결 하기 위해 팀원들과 협업하며 오류를 수정하는 과정을 통해 성장할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안녕하세요, 오늘 발표할 내용의 전체적인 흐름은 목차와 같습니다.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팀은 총 5명으로, 권경미님, 노성호님, 송은희님, 정민우님, 그리고 저 김귀연으로 구성되었습니다.</a:t>
            </a:r>
          </a:p>
          <a:p>
            <a:r>
              <a:rPr lang="en-US"/>
              <a:t>권경미님의 아이디어에서 출발해, 함께 서비스 기획과 개발을 진행했으며,</a:t>
            </a:r>
          </a:p>
          <a:p>
            <a:r>
              <a:rPr lang="en-US"/>
              <a:t>개발 과정에서 어려운 점이 생길 때마다 서로 머리를 맞대어 논의하면서 문제를 해결해 나갔습니다.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메모리네비 서비스는 치매를 준비하는 어르신들을 위해 관련 정보를 간단하고 쉽게 그리고 정확하게 전달 서비스입니다. </a:t>
            </a:r>
          </a:p>
          <a:p>
            <a:endParaRPr lang="en-US"/>
          </a:p>
          <a:p>
            <a:r>
              <a:rPr lang="en-US"/>
              <a:t>치매 관련 제도는 정보량이 방대하고 복잡하여 일반 검색으로는 핵심정보를 빠르게 찾기 어려운 점이 있습니다.</a:t>
            </a:r>
          </a:p>
          <a:p>
            <a:endParaRPr lang="en-US"/>
          </a:p>
          <a:p>
            <a:r>
              <a:rPr lang="en-US"/>
              <a:t>기존 챗봇 서비스들은 최신 정보를 반영하는데 시간이 걸려 정보가 부족하거나 사용자의 의도를 제대로 파악하지 못하는 경우가 종종 발생합니다.</a:t>
            </a:r>
          </a:p>
          <a:p>
            <a:endParaRPr lang="en-US"/>
          </a:p>
          <a:p>
            <a:r>
              <a:rPr lang="en-US"/>
              <a:t>이러한 문제를 해결하기 위해 메모리네비는 정보를 신속하고 정확하게 전달하는 챗봇 서비스를 기획하게 되었습니다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이 챗봇은 IT 기기 활용에 익숙하지 않은 어르신들도 이해하기 쉽게 하기 위해 직관적이고 쉬운 대화형 인터페이스를 제공합니다. 또한, 원거리 이동 없이 집에서 편하게 정보를 탐색할 수 있게 하였습니다.</a:t>
            </a:r>
          </a:p>
          <a:p>
            <a:endParaRPr lang="en-US"/>
          </a:p>
          <a:p>
            <a:r>
              <a:rPr lang="en-US"/>
              <a:t>최신 법률 및 복지 제도 문서를 바탕으로 한 RAG 시스템 기반의 챗봇을 구현하여 정확하고 신뢰할 수 있는 정보를 제공할 수 있도록 하였습니다.</a:t>
            </a:r>
          </a:p>
          <a:p>
            <a:endParaRPr lang="en-US"/>
          </a:p>
          <a:p>
            <a:r>
              <a:rPr lang="en-US"/>
              <a:t>실제로 도움 받을 수 있는 기관의 연락처와 방문절차를 안내하고, 구체적인 다음 단계를 제시하여 복잡한 정보로 인해 소외될 수 있는 어르신들이 필요한 치매 관련 제도와 복지 혜택을 필요한 때에  알고 활용 하실 수 있게 하였습니다. 그래서 사회적 불평등을 줄이고 치매 관련 복지 사각지대 해소에 기여 할 수 있게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다음으로 저희 서비스의 ‘시스템 구조와 기술 스택’에 대해 말씀 드리겠습니다。</a:t>
            </a:r>
          </a:p>
          <a:p>
            <a:endParaRPr lang="en-US"/>
          </a:p>
          <a:p>
            <a:r>
              <a:rPr lang="en-US"/>
              <a:t>우선, LLM 답변 생성이 핵심입니다. 사용자의 질문에 대해 인공지능이 답변을 생성하는 과정을 말하는데요.</a:t>
            </a:r>
          </a:p>
          <a:p>
            <a:endParaRPr lang="en-US"/>
          </a:p>
          <a:p>
            <a:r>
              <a:rPr lang="en-US"/>
              <a:t>이를 위해 문서 전처리와 벡터화는 필수적입니다. 여러 사이트에 흩어져 있는 정보를 수집한 후, PyPDFLoader를 활용해 PDF 문서를 불러오고, text-embedding-3-large 모델을 사용해 텍스트를 벡터화합니다.</a:t>
            </a:r>
          </a:p>
          <a:p>
            <a:endParaRPr lang="en-US"/>
          </a:p>
          <a:p>
            <a:r>
              <a:rPr lang="en-US"/>
              <a:t>다음으로, FAISS를 활용해 벡터화된 데이터를 데이터베이스에 저장하고, History-aware Retriever를 통해 상위 2개의 관련 청크를 검색합니다. 이 과정을 통해 질문에 대한 맥락을 반영하고, 유사 문서를 찾아 보다 정확한 답변을 생성합니다.</a:t>
            </a:r>
          </a:p>
          <a:p>
            <a:endParaRPr lang="en-US"/>
          </a:p>
          <a:p>
            <a:r>
              <a:rPr lang="en-US"/>
              <a:t>마지막으로, Chat UI를 통해 사용자에게 출력됩니다. 참고 문서 익스펜더를 활용하여 더 깊이 있는 정보를 제공할 수 있습니다. 이는 사용자 친화적인 인터페이스를 만들어 줍니다.</a:t>
            </a:r>
          </a:p>
          <a:p>
            <a:endParaRPr lang="en-US"/>
          </a:p>
          <a:p>
            <a:r>
              <a:rPr lang="en-US"/>
              <a:t>이런 과정을 통해 우리는 사용자에게 신속하고 정확한 정보를 제공합니다.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치매라는 복잡한 주제는 정보가 빠르게 변하는 만큼, 최신 정보를 반영하는 것이 중요합니다. </a:t>
            </a:r>
          </a:p>
          <a:p>
            <a:endParaRPr lang="en-US"/>
          </a:p>
          <a:p>
            <a:r>
              <a:rPr lang="en-US"/>
              <a:t>특히 PDF 문서만 교체하면 최신 정보를 쉽게 반영할 수 있어 유지 비용을 절감할 수 있습니다. </a:t>
            </a:r>
          </a:p>
          <a:p>
            <a:endParaRPr lang="en-US"/>
          </a:p>
          <a:p>
            <a:r>
              <a:rPr lang="en-US"/>
              <a:t>또한, LLM(대화형 인공지능 모델)은 답변의 근거를 제공함으로써 환각을 줄이고, 결과적으로 신뢰도를 높이고자 하였습니다.</a:t>
            </a:r>
          </a:p>
          <a:p>
            <a:endParaRPr lang="en-US"/>
          </a:p>
          <a:p>
            <a:r>
              <a:rPr lang="en-US"/>
              <a:t>마지막으로, 질문에 필요한 정보만 LLM에 동적으로 주입하여 개발 시간과 리소스를 절감할 수 있습니다. 이는 3일안에 개발할 수 있도록 도와주었습니다.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이제 핵심 기능과 UX 흐름에 대해 살펴보겠습니다. </a:t>
            </a:r>
          </a:p>
          <a:p>
            <a:endParaRPr lang="en-US"/>
          </a:p>
          <a:p>
            <a:r>
              <a:rPr lang="en-US"/>
              <a:t>저희 시스템은 PDF 기반의 제도 문서를 학습합니다. 중앙치매센터와 복지부의 공식 문서를 요약하고 학습하여 최신 정보를 제공합니다. </a:t>
            </a:r>
          </a:p>
          <a:p>
            <a:endParaRPr lang="en-US"/>
          </a:p>
          <a:p>
            <a:r>
              <a:rPr lang="en-US"/>
              <a:t>둘째, 사용자는 일상어로 자연스럽게 질문할 수 있습니다. 어려운 용어는 필요 없습니다. </a:t>
            </a:r>
          </a:p>
          <a:p>
            <a:r>
              <a:rPr lang="en-US"/>
              <a:t>"복잡한 전문 용어는 잊으세요!"</a:t>
            </a:r>
          </a:p>
          <a:p>
            <a:endParaRPr lang="en-US"/>
          </a:p>
          <a:p>
            <a:r>
              <a:rPr lang="en-US"/>
              <a:t>셋째, 답변은 문서 내용을 기반으로 하되, 출처와 페이지 번호를 제공하여 신뢰성을 높혔습니다.</a:t>
            </a:r>
          </a:p>
          <a:p>
            <a:endParaRPr lang="en-US"/>
          </a:p>
          <a:p>
            <a:r>
              <a:rPr lang="en-US"/>
              <a:t>넷째, 대화의 맥락을 기억하여 자연스러운 흐름을 유지합니다. 이는 사용자에게 훨씬 더 개인화된 경험을 제공할 수 있습니다.</a:t>
            </a:r>
          </a:p>
          <a:p>
            <a:endParaRPr lang="en-US"/>
          </a:p>
          <a:p>
            <a:r>
              <a:rPr lang="en-US"/>
              <a:t>마지막으로, 글자 크기 확대와 색상 대비 강화, 단계별 안내 UI로 사용 편의성을 높였습니다. 고령자 친화형 UX 설계를 통해 누구나 쉽게 사용할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다음으로 저희 서비스의 구현 결과를 공개하겠습니다. 저희 서비스를 이용할 대상은 지방에 거주하는 정관식 씨입니다. 어렵게 정관식 씨를 이 자리에 모셨는데요. 소개하겠습니다. 정관식씨 나와주세요.</a:t>
            </a:r>
          </a:p>
          <a:p>
            <a:endParaRPr lang="en-US"/>
          </a:p>
          <a:p>
            <a:r>
              <a:rPr lang="en-US"/>
              <a:t>(민우님 등장)... 마지막 문장</a:t>
            </a:r>
          </a:p>
          <a:p>
            <a:r>
              <a:rPr lang="en-US"/>
              <a:t>"지금 같이 이리 좋은 세상에, 우리 같은 늙은이한테 딱 맞는 서비스는 없십니까?"</a:t>
            </a:r>
          </a:p>
          <a:p>
            <a:endParaRPr lang="en-US"/>
          </a:p>
          <a:p>
            <a:r>
              <a:rPr lang="en-US"/>
              <a:t>이 자리에 나와주신 정관식씨 감사합니다.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28223" y="2522735"/>
            <a:ext cx="15431553" cy="261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49"/>
              </a:lnSpc>
            </a:pPr>
            <a:r>
              <a:rPr lang="en-US" sz="10293" b="1" spc="-3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메모리네비</a:t>
            </a:r>
          </a:p>
          <a:p>
            <a:pPr marL="0" lvl="0" indent="0" algn="l">
              <a:lnSpc>
                <a:spcPts val="8092"/>
              </a:lnSpc>
              <a:spcBef>
                <a:spcPct val="0"/>
              </a:spcBef>
            </a:pPr>
            <a:r>
              <a:rPr lang="en-US" sz="6800" spc="-244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: 치매 정보 접근성을 높이는 RAG 챗봇 구현기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90738" y="7244843"/>
            <a:ext cx="5317153" cy="460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17"/>
              </a:lnSpc>
              <a:spcBef>
                <a:spcPct val="0"/>
              </a:spcBef>
            </a:pPr>
            <a:r>
              <a:rPr lang="en-US" sz="2955" b="1" spc="-10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법블레스유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90738" y="7854442"/>
            <a:ext cx="5317153" cy="34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김귀연, 권경미, 노성호, 송은희, 정민우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992803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 구현 결과 시연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398494" y="1028700"/>
            <a:ext cx="15491012" cy="822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73745" y="192774"/>
            <a:ext cx="3430339" cy="34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페르소나,  구현 과정, 시연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12851579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  구현 상의 어려움 및 해결 방안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393023" y="4346122"/>
            <a:ext cx="5866277" cy="4266383"/>
          </a:xfrm>
          <a:custGeom>
            <a:avLst/>
            <a:gdLst/>
            <a:ahLst/>
            <a:cxnLst/>
            <a:rect l="l" t="t" r="r" b="b"/>
            <a:pathLst>
              <a:path w="5866277" h="4266383">
                <a:moveTo>
                  <a:pt x="0" y="0"/>
                </a:moveTo>
                <a:lnTo>
                  <a:pt x="5866277" y="0"/>
                </a:lnTo>
                <a:lnTo>
                  <a:pt x="5866277" y="4266383"/>
                </a:lnTo>
                <a:lnTo>
                  <a:pt x="0" y="4266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8700" y="3879222"/>
          <a:ext cx="10064603" cy="4740979"/>
        </p:xfrm>
        <a:graphic>
          <a:graphicData uri="http://schemas.openxmlformats.org/drawingml/2006/table">
            <a:tbl>
              <a:tblPr/>
              <a:tblGrid>
                <a:gridCol w="477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419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문제 상황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07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해결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327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⏳ 로딩 시간 지연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@st.cache_resource로 속도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14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📄 문서 익스펜더 오작동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유사도 임계값 조정으로 정확도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731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👵 고령자 친화 UI 구현 어려움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F6075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CSS 삽입으로 디자인 유지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17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3906797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38638" y="4241116"/>
            <a:ext cx="1001072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 및 답변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2608" y="5480098"/>
            <a:ext cx="4642785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9"/>
              </a:lnSpc>
            </a:pPr>
            <a:r>
              <a:rPr lang="en-US" sz="2899" b="1" spc="-104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궁금한 사항을 질문해 주세요.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8638" y="4241116"/>
            <a:ext cx="1001072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22608" y="5480098"/>
            <a:ext cx="4642785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9"/>
              </a:lnSpc>
            </a:pPr>
            <a:r>
              <a:rPr lang="en-US" sz="2899" b="1" spc="-104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00460" y="1631372"/>
            <a:ext cx="5887081" cy="127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6"/>
              </a:lnSpc>
              <a:spcBef>
                <a:spcPct val="0"/>
              </a:spcBef>
            </a:pPr>
            <a:r>
              <a:rPr lang="en-US" sz="8299" b="1" spc="-298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37289" y="3775513"/>
            <a:ext cx="854190" cy="8541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88767" y="3775513"/>
            <a:ext cx="854190" cy="8541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01460" y="3957616"/>
            <a:ext cx="6714376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   팀원 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9162" y="3957616"/>
            <a:ext cx="5488748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   RAG 선택 이유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437289" y="5098051"/>
            <a:ext cx="854190" cy="8541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88767" y="5098051"/>
            <a:ext cx="854190" cy="8541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1460" y="5268192"/>
            <a:ext cx="6714376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   문제 정의 및 기획 배경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9162" y="5268192"/>
            <a:ext cx="5488748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  핵심 기능 및 UX 흐름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437289" y="6420590"/>
            <a:ext cx="854190" cy="85419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88767" y="6420590"/>
            <a:ext cx="854190" cy="8541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601460" y="6578768"/>
            <a:ext cx="6714376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  프로젝트 목표 및 해결 전략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49162" y="6578768"/>
            <a:ext cx="6265726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  구현 결과 시연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437289" y="7743128"/>
            <a:ext cx="854190" cy="85419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088767" y="7743128"/>
            <a:ext cx="854190" cy="8541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601460" y="7889345"/>
            <a:ext cx="6714376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   시스템 구조 및 기술 스택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49162" y="7889345"/>
            <a:ext cx="6042640" cy="5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3506" b="1" spc="-126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   구현 상의 어려움 및 해결 방안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4136" y="3023179"/>
            <a:ext cx="5936613" cy="1444315"/>
            <a:chOff x="0" y="0"/>
            <a:chExt cx="2433626" cy="592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26" cy="592076"/>
            </a:xfrm>
            <a:custGeom>
              <a:avLst/>
              <a:gdLst/>
              <a:ahLst/>
              <a:cxnLst/>
              <a:rect l="l" t="t" r="r" b="b"/>
              <a:pathLst>
                <a:path w="2433626" h="592076">
                  <a:moveTo>
                    <a:pt x="1216813" y="0"/>
                  </a:moveTo>
                  <a:cubicBezTo>
                    <a:pt x="544786" y="0"/>
                    <a:pt x="0" y="132541"/>
                    <a:pt x="0" y="296038"/>
                  </a:cubicBezTo>
                  <a:cubicBezTo>
                    <a:pt x="0" y="459535"/>
                    <a:pt x="544786" y="592076"/>
                    <a:pt x="1216813" y="592076"/>
                  </a:cubicBezTo>
                  <a:cubicBezTo>
                    <a:pt x="1888840" y="592076"/>
                    <a:pt x="2433626" y="459535"/>
                    <a:pt x="2433626" y="296038"/>
                  </a:cubicBezTo>
                  <a:cubicBezTo>
                    <a:pt x="2433626" y="132541"/>
                    <a:pt x="1888840" y="0"/>
                    <a:pt x="1216813" y="0"/>
                  </a:cubicBezTo>
                  <a:close/>
                </a:path>
              </a:pathLst>
            </a:custGeom>
            <a:solidFill>
              <a:srgbClr val="639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28152" y="45982"/>
              <a:ext cx="1977321" cy="490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89995" y="1401008"/>
            <a:ext cx="1198926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  팀원 소개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01582" y="3316516"/>
            <a:ext cx="3877528" cy="38775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8270" y="8270"/>
              <a:ext cx="796260" cy="796260"/>
            </a:xfrm>
            <a:custGeom>
              <a:avLst/>
              <a:gdLst/>
              <a:ahLst/>
              <a:cxnLst/>
              <a:rect l="l" t="t" r="r" b="b"/>
              <a:pathLst>
                <a:path w="796260" h="796260">
                  <a:moveTo>
                    <a:pt x="412248" y="5848"/>
                  </a:moveTo>
                  <a:lnTo>
                    <a:pt x="790412" y="384012"/>
                  </a:lnTo>
                  <a:cubicBezTo>
                    <a:pt x="794156" y="387756"/>
                    <a:pt x="796260" y="392835"/>
                    <a:pt x="796260" y="398130"/>
                  </a:cubicBezTo>
                  <a:cubicBezTo>
                    <a:pt x="796260" y="403425"/>
                    <a:pt x="794156" y="408504"/>
                    <a:pt x="790412" y="412248"/>
                  </a:cubicBezTo>
                  <a:lnTo>
                    <a:pt x="412248" y="790412"/>
                  </a:lnTo>
                  <a:cubicBezTo>
                    <a:pt x="408504" y="794156"/>
                    <a:pt x="403425" y="796260"/>
                    <a:pt x="398130" y="796260"/>
                  </a:cubicBezTo>
                  <a:cubicBezTo>
                    <a:pt x="392835" y="796260"/>
                    <a:pt x="387756" y="794156"/>
                    <a:pt x="384012" y="790412"/>
                  </a:cubicBezTo>
                  <a:lnTo>
                    <a:pt x="5848" y="412248"/>
                  </a:lnTo>
                  <a:cubicBezTo>
                    <a:pt x="2104" y="408504"/>
                    <a:pt x="0" y="403425"/>
                    <a:pt x="0" y="398130"/>
                  </a:cubicBezTo>
                  <a:cubicBezTo>
                    <a:pt x="0" y="392835"/>
                    <a:pt x="2104" y="387756"/>
                    <a:pt x="5848" y="384012"/>
                  </a:cubicBezTo>
                  <a:lnTo>
                    <a:pt x="384012" y="5848"/>
                  </a:lnTo>
                  <a:cubicBezTo>
                    <a:pt x="387756" y="2104"/>
                    <a:pt x="392835" y="0"/>
                    <a:pt x="398130" y="0"/>
                  </a:cubicBezTo>
                  <a:cubicBezTo>
                    <a:pt x="403425" y="0"/>
                    <a:pt x="408504" y="2104"/>
                    <a:pt x="412248" y="5848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717092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3533" y="3316516"/>
            <a:ext cx="3877528" cy="38775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8270" y="8270"/>
              <a:ext cx="796260" cy="796260"/>
            </a:xfrm>
            <a:custGeom>
              <a:avLst/>
              <a:gdLst/>
              <a:ahLst/>
              <a:cxnLst/>
              <a:rect l="l" t="t" r="r" b="b"/>
              <a:pathLst>
                <a:path w="796260" h="796260">
                  <a:moveTo>
                    <a:pt x="412248" y="5848"/>
                  </a:moveTo>
                  <a:lnTo>
                    <a:pt x="790412" y="384012"/>
                  </a:lnTo>
                  <a:cubicBezTo>
                    <a:pt x="794156" y="387756"/>
                    <a:pt x="796260" y="392835"/>
                    <a:pt x="796260" y="398130"/>
                  </a:cubicBezTo>
                  <a:cubicBezTo>
                    <a:pt x="796260" y="403425"/>
                    <a:pt x="794156" y="408504"/>
                    <a:pt x="790412" y="412248"/>
                  </a:cubicBezTo>
                  <a:lnTo>
                    <a:pt x="412248" y="790412"/>
                  </a:lnTo>
                  <a:cubicBezTo>
                    <a:pt x="408504" y="794156"/>
                    <a:pt x="403425" y="796260"/>
                    <a:pt x="398130" y="796260"/>
                  </a:cubicBezTo>
                  <a:cubicBezTo>
                    <a:pt x="392835" y="796260"/>
                    <a:pt x="387756" y="794156"/>
                    <a:pt x="384012" y="790412"/>
                  </a:cubicBezTo>
                  <a:lnTo>
                    <a:pt x="5848" y="412248"/>
                  </a:lnTo>
                  <a:cubicBezTo>
                    <a:pt x="2104" y="408504"/>
                    <a:pt x="0" y="403425"/>
                    <a:pt x="0" y="398130"/>
                  </a:cubicBezTo>
                  <a:cubicBezTo>
                    <a:pt x="0" y="392835"/>
                    <a:pt x="2104" y="387756"/>
                    <a:pt x="5848" y="384012"/>
                  </a:cubicBezTo>
                  <a:lnTo>
                    <a:pt x="384012" y="5848"/>
                  </a:lnTo>
                  <a:cubicBezTo>
                    <a:pt x="387756" y="2104"/>
                    <a:pt x="392835" y="0"/>
                    <a:pt x="398130" y="0"/>
                  </a:cubicBezTo>
                  <a:cubicBezTo>
                    <a:pt x="403425" y="0"/>
                    <a:pt x="408504" y="2104"/>
                    <a:pt x="412248" y="5848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98172" y="4810077"/>
            <a:ext cx="3877528" cy="387752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8270" y="8270"/>
              <a:ext cx="796260" cy="796260"/>
            </a:xfrm>
            <a:custGeom>
              <a:avLst/>
              <a:gdLst/>
              <a:ahLst/>
              <a:cxnLst/>
              <a:rect l="l" t="t" r="r" b="b"/>
              <a:pathLst>
                <a:path w="796260" h="796260">
                  <a:moveTo>
                    <a:pt x="412248" y="5848"/>
                  </a:moveTo>
                  <a:lnTo>
                    <a:pt x="790412" y="384012"/>
                  </a:lnTo>
                  <a:cubicBezTo>
                    <a:pt x="794156" y="387756"/>
                    <a:pt x="796260" y="392835"/>
                    <a:pt x="796260" y="398130"/>
                  </a:cubicBezTo>
                  <a:cubicBezTo>
                    <a:pt x="796260" y="403425"/>
                    <a:pt x="794156" y="408504"/>
                    <a:pt x="790412" y="412248"/>
                  </a:cubicBezTo>
                  <a:lnTo>
                    <a:pt x="412248" y="790412"/>
                  </a:lnTo>
                  <a:cubicBezTo>
                    <a:pt x="408504" y="794156"/>
                    <a:pt x="403425" y="796260"/>
                    <a:pt x="398130" y="796260"/>
                  </a:cubicBezTo>
                  <a:cubicBezTo>
                    <a:pt x="392835" y="796260"/>
                    <a:pt x="387756" y="794156"/>
                    <a:pt x="384012" y="790412"/>
                  </a:cubicBezTo>
                  <a:lnTo>
                    <a:pt x="5848" y="412248"/>
                  </a:lnTo>
                  <a:cubicBezTo>
                    <a:pt x="2104" y="408504"/>
                    <a:pt x="0" y="403425"/>
                    <a:pt x="0" y="398130"/>
                  </a:cubicBezTo>
                  <a:cubicBezTo>
                    <a:pt x="0" y="392835"/>
                    <a:pt x="2104" y="387756"/>
                    <a:pt x="5848" y="384012"/>
                  </a:cubicBezTo>
                  <a:lnTo>
                    <a:pt x="384012" y="5848"/>
                  </a:lnTo>
                  <a:cubicBezTo>
                    <a:pt x="387756" y="2104"/>
                    <a:pt x="392835" y="0"/>
                    <a:pt x="398130" y="0"/>
                  </a:cubicBezTo>
                  <a:cubicBezTo>
                    <a:pt x="403425" y="0"/>
                    <a:pt x="408504" y="2104"/>
                    <a:pt x="412248" y="5848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77708" y="4810077"/>
            <a:ext cx="3877528" cy="387752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8270" y="8270"/>
              <a:ext cx="796260" cy="796260"/>
            </a:xfrm>
            <a:custGeom>
              <a:avLst/>
              <a:gdLst/>
              <a:ahLst/>
              <a:cxnLst/>
              <a:rect l="l" t="t" r="r" b="b"/>
              <a:pathLst>
                <a:path w="796260" h="796260">
                  <a:moveTo>
                    <a:pt x="412248" y="5848"/>
                  </a:moveTo>
                  <a:lnTo>
                    <a:pt x="790412" y="384012"/>
                  </a:lnTo>
                  <a:cubicBezTo>
                    <a:pt x="794156" y="387756"/>
                    <a:pt x="796260" y="392835"/>
                    <a:pt x="796260" y="398130"/>
                  </a:cubicBezTo>
                  <a:cubicBezTo>
                    <a:pt x="796260" y="403425"/>
                    <a:pt x="794156" y="408504"/>
                    <a:pt x="790412" y="412248"/>
                  </a:cubicBezTo>
                  <a:lnTo>
                    <a:pt x="412248" y="790412"/>
                  </a:lnTo>
                  <a:cubicBezTo>
                    <a:pt x="408504" y="794156"/>
                    <a:pt x="403425" y="796260"/>
                    <a:pt x="398130" y="796260"/>
                  </a:cubicBezTo>
                  <a:cubicBezTo>
                    <a:pt x="392835" y="796260"/>
                    <a:pt x="387756" y="794156"/>
                    <a:pt x="384012" y="790412"/>
                  </a:cubicBezTo>
                  <a:lnTo>
                    <a:pt x="5848" y="412248"/>
                  </a:lnTo>
                  <a:cubicBezTo>
                    <a:pt x="2104" y="408504"/>
                    <a:pt x="0" y="403425"/>
                    <a:pt x="0" y="398130"/>
                  </a:cubicBezTo>
                  <a:cubicBezTo>
                    <a:pt x="0" y="392835"/>
                    <a:pt x="2104" y="387756"/>
                    <a:pt x="5848" y="384012"/>
                  </a:cubicBezTo>
                  <a:lnTo>
                    <a:pt x="384012" y="5848"/>
                  </a:lnTo>
                  <a:cubicBezTo>
                    <a:pt x="387756" y="2104"/>
                    <a:pt x="392835" y="0"/>
                    <a:pt x="398130" y="0"/>
                  </a:cubicBezTo>
                  <a:cubicBezTo>
                    <a:pt x="403425" y="0"/>
                    <a:pt x="408504" y="2104"/>
                    <a:pt x="412248" y="5848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D9B98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5226" y="4726487"/>
            <a:ext cx="1057586" cy="105758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79066" y="4726487"/>
            <a:ext cx="1057586" cy="10575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25854" y="6253678"/>
            <a:ext cx="1057586" cy="105758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46318" y="6253678"/>
            <a:ext cx="1057586" cy="105758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62121" y="4752827"/>
            <a:ext cx="2378495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개발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자료 준비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67856" y="6093521"/>
            <a:ext cx="275311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기획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전략 수립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품질 테스트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93097" y="4599961"/>
            <a:ext cx="2473865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개발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 정의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배포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92261" y="6150647"/>
            <a:ext cx="257704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개발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프롬프트 작성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시연 영상 제작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70811" y="5111360"/>
            <a:ext cx="626418" cy="2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881" b="1" spc="-6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김귀연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3381772" y="3033895"/>
            <a:ext cx="3877528" cy="38775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8270" y="8270"/>
              <a:ext cx="796260" cy="796260"/>
            </a:xfrm>
            <a:custGeom>
              <a:avLst/>
              <a:gdLst/>
              <a:ahLst/>
              <a:cxnLst/>
              <a:rect l="l" t="t" r="r" b="b"/>
              <a:pathLst>
                <a:path w="796260" h="796260">
                  <a:moveTo>
                    <a:pt x="412248" y="5848"/>
                  </a:moveTo>
                  <a:lnTo>
                    <a:pt x="790412" y="384012"/>
                  </a:lnTo>
                  <a:cubicBezTo>
                    <a:pt x="794156" y="387756"/>
                    <a:pt x="796260" y="392835"/>
                    <a:pt x="796260" y="398130"/>
                  </a:cubicBezTo>
                  <a:cubicBezTo>
                    <a:pt x="796260" y="403425"/>
                    <a:pt x="794156" y="408504"/>
                    <a:pt x="790412" y="412248"/>
                  </a:cubicBezTo>
                  <a:lnTo>
                    <a:pt x="412248" y="790412"/>
                  </a:lnTo>
                  <a:cubicBezTo>
                    <a:pt x="408504" y="794156"/>
                    <a:pt x="403425" y="796260"/>
                    <a:pt x="398130" y="796260"/>
                  </a:cubicBezTo>
                  <a:cubicBezTo>
                    <a:pt x="392835" y="796260"/>
                    <a:pt x="387756" y="794156"/>
                    <a:pt x="384012" y="790412"/>
                  </a:cubicBezTo>
                  <a:lnTo>
                    <a:pt x="5848" y="412248"/>
                  </a:lnTo>
                  <a:cubicBezTo>
                    <a:pt x="2104" y="408504"/>
                    <a:pt x="0" y="403425"/>
                    <a:pt x="0" y="398130"/>
                  </a:cubicBezTo>
                  <a:cubicBezTo>
                    <a:pt x="0" y="392835"/>
                    <a:pt x="2104" y="387756"/>
                    <a:pt x="5848" y="384012"/>
                  </a:cubicBezTo>
                  <a:lnTo>
                    <a:pt x="384012" y="5848"/>
                  </a:lnTo>
                  <a:cubicBezTo>
                    <a:pt x="387756" y="2104"/>
                    <a:pt x="392835" y="0"/>
                    <a:pt x="398130" y="0"/>
                  </a:cubicBezTo>
                  <a:cubicBezTo>
                    <a:pt x="403425" y="0"/>
                    <a:pt x="408504" y="2104"/>
                    <a:pt x="412248" y="5848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9E8C95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227305" y="4443866"/>
            <a:ext cx="1057586" cy="105758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541438" y="6647609"/>
            <a:ext cx="626418" cy="2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881" b="1" spc="-6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권경미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94650" y="5111360"/>
            <a:ext cx="626418" cy="2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881" b="1" spc="-6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노성호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61902" y="6647609"/>
            <a:ext cx="626418" cy="2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881" b="1" spc="-6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송은희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42889" y="4844044"/>
            <a:ext cx="626418" cy="2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sz="1881" b="1" spc="-6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정민우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140748" y="4386716"/>
            <a:ext cx="257704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 정의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프롬프트 작성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 자료 작성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7783" y="3023179"/>
            <a:ext cx="7118694" cy="1731903"/>
            <a:chOff x="0" y="0"/>
            <a:chExt cx="2433626" cy="592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3626" cy="592076"/>
            </a:xfrm>
            <a:custGeom>
              <a:avLst/>
              <a:gdLst/>
              <a:ahLst/>
              <a:cxnLst/>
              <a:rect l="l" t="t" r="r" b="b"/>
              <a:pathLst>
                <a:path w="2433626" h="592076">
                  <a:moveTo>
                    <a:pt x="1216813" y="0"/>
                  </a:moveTo>
                  <a:cubicBezTo>
                    <a:pt x="544786" y="0"/>
                    <a:pt x="0" y="132541"/>
                    <a:pt x="0" y="296038"/>
                  </a:cubicBezTo>
                  <a:cubicBezTo>
                    <a:pt x="0" y="459535"/>
                    <a:pt x="544786" y="592076"/>
                    <a:pt x="1216813" y="592076"/>
                  </a:cubicBezTo>
                  <a:cubicBezTo>
                    <a:pt x="1888840" y="592076"/>
                    <a:pt x="2433626" y="459535"/>
                    <a:pt x="2433626" y="296038"/>
                  </a:cubicBezTo>
                  <a:cubicBezTo>
                    <a:pt x="2433626" y="132541"/>
                    <a:pt x="1888840" y="0"/>
                    <a:pt x="1216813" y="0"/>
                  </a:cubicBezTo>
                  <a:close/>
                </a:path>
              </a:pathLst>
            </a:custGeom>
            <a:solidFill>
              <a:srgbClr val="639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28152" y="45982"/>
              <a:ext cx="1977321" cy="490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943415"/>
            <a:ext cx="8115300" cy="4475139"/>
            <a:chOff x="0" y="0"/>
            <a:chExt cx="147394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3947" cy="812800"/>
            </a:xfrm>
            <a:custGeom>
              <a:avLst/>
              <a:gdLst/>
              <a:ahLst/>
              <a:cxnLst/>
              <a:rect l="l" t="t" r="r" b="b"/>
              <a:pathLst>
                <a:path w="1473947" h="812800">
                  <a:moveTo>
                    <a:pt x="0" y="0"/>
                  </a:moveTo>
                  <a:lnTo>
                    <a:pt x="1473947" y="0"/>
                  </a:lnTo>
                  <a:lnTo>
                    <a:pt x="147394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10447" b="-1044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420428" y="5332454"/>
            <a:ext cx="2333816" cy="3086100"/>
            <a:chOff x="0" y="0"/>
            <a:chExt cx="614667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4667" cy="812800"/>
            </a:xfrm>
            <a:custGeom>
              <a:avLst/>
              <a:gdLst/>
              <a:ahLst/>
              <a:cxnLst/>
              <a:rect l="l" t="t" r="r" b="b"/>
              <a:pathLst>
                <a:path w="614667" h="812800">
                  <a:moveTo>
                    <a:pt x="169181" y="0"/>
                  </a:moveTo>
                  <a:lnTo>
                    <a:pt x="445486" y="0"/>
                  </a:lnTo>
                  <a:cubicBezTo>
                    <a:pt x="538922" y="0"/>
                    <a:pt x="614667" y="75745"/>
                    <a:pt x="614667" y="169181"/>
                  </a:cubicBezTo>
                  <a:lnTo>
                    <a:pt x="614667" y="643619"/>
                  </a:lnTo>
                  <a:cubicBezTo>
                    <a:pt x="614667" y="737055"/>
                    <a:pt x="538922" y="812800"/>
                    <a:pt x="445486" y="812800"/>
                  </a:cubicBezTo>
                  <a:lnTo>
                    <a:pt x="169181" y="812800"/>
                  </a:lnTo>
                  <a:cubicBezTo>
                    <a:pt x="75745" y="812800"/>
                    <a:pt x="0" y="737055"/>
                    <a:pt x="0" y="643619"/>
                  </a:cubicBezTo>
                  <a:lnTo>
                    <a:pt x="0" y="169181"/>
                  </a:lnTo>
                  <a:cubicBezTo>
                    <a:pt x="0" y="75745"/>
                    <a:pt x="75745" y="0"/>
                    <a:pt x="169181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614667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24536" y="5332454"/>
            <a:ext cx="2333816" cy="3086100"/>
            <a:chOff x="0" y="0"/>
            <a:chExt cx="61466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667" cy="812800"/>
            </a:xfrm>
            <a:custGeom>
              <a:avLst/>
              <a:gdLst/>
              <a:ahLst/>
              <a:cxnLst/>
              <a:rect l="l" t="t" r="r" b="b"/>
              <a:pathLst>
                <a:path w="614667" h="812800">
                  <a:moveTo>
                    <a:pt x="169181" y="0"/>
                  </a:moveTo>
                  <a:lnTo>
                    <a:pt x="445486" y="0"/>
                  </a:lnTo>
                  <a:cubicBezTo>
                    <a:pt x="538922" y="0"/>
                    <a:pt x="614667" y="75745"/>
                    <a:pt x="614667" y="169181"/>
                  </a:cubicBezTo>
                  <a:lnTo>
                    <a:pt x="614667" y="643619"/>
                  </a:lnTo>
                  <a:cubicBezTo>
                    <a:pt x="614667" y="737055"/>
                    <a:pt x="538922" y="812800"/>
                    <a:pt x="445486" y="812800"/>
                  </a:cubicBezTo>
                  <a:lnTo>
                    <a:pt x="169181" y="812800"/>
                  </a:lnTo>
                  <a:cubicBezTo>
                    <a:pt x="75745" y="812800"/>
                    <a:pt x="0" y="737055"/>
                    <a:pt x="0" y="643619"/>
                  </a:cubicBezTo>
                  <a:lnTo>
                    <a:pt x="0" y="169181"/>
                  </a:lnTo>
                  <a:cubicBezTo>
                    <a:pt x="0" y="75745"/>
                    <a:pt x="75745" y="0"/>
                    <a:pt x="169181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lgDash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14667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28643" y="5332454"/>
            <a:ext cx="2333816" cy="3086100"/>
            <a:chOff x="0" y="0"/>
            <a:chExt cx="61466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4667" cy="812800"/>
            </a:xfrm>
            <a:custGeom>
              <a:avLst/>
              <a:gdLst/>
              <a:ahLst/>
              <a:cxnLst/>
              <a:rect l="l" t="t" r="r" b="b"/>
              <a:pathLst>
                <a:path w="614667" h="812800">
                  <a:moveTo>
                    <a:pt x="169181" y="0"/>
                  </a:moveTo>
                  <a:lnTo>
                    <a:pt x="445486" y="0"/>
                  </a:lnTo>
                  <a:cubicBezTo>
                    <a:pt x="538922" y="0"/>
                    <a:pt x="614667" y="75745"/>
                    <a:pt x="614667" y="169181"/>
                  </a:cubicBezTo>
                  <a:lnTo>
                    <a:pt x="614667" y="643619"/>
                  </a:lnTo>
                  <a:cubicBezTo>
                    <a:pt x="614667" y="737055"/>
                    <a:pt x="538922" y="812800"/>
                    <a:pt x="445486" y="812800"/>
                  </a:cubicBezTo>
                  <a:lnTo>
                    <a:pt x="169181" y="812800"/>
                  </a:lnTo>
                  <a:cubicBezTo>
                    <a:pt x="75745" y="812800"/>
                    <a:pt x="0" y="737055"/>
                    <a:pt x="0" y="643619"/>
                  </a:cubicBezTo>
                  <a:lnTo>
                    <a:pt x="0" y="169181"/>
                  </a:lnTo>
                  <a:cubicBezTo>
                    <a:pt x="0" y="75745"/>
                    <a:pt x="75745" y="0"/>
                    <a:pt x="169181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lgDash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614667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81998" y="3167901"/>
            <a:ext cx="7538439" cy="1543050"/>
            <a:chOff x="0" y="0"/>
            <a:chExt cx="1985432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5432" cy="406400"/>
            </a:xfrm>
            <a:custGeom>
              <a:avLst/>
              <a:gdLst/>
              <a:ahLst/>
              <a:cxnLst/>
              <a:rect l="l" t="t" r="r" b="b"/>
              <a:pathLst>
                <a:path w="1985432" h="406400">
                  <a:moveTo>
                    <a:pt x="1782232" y="0"/>
                  </a:moveTo>
                  <a:cubicBezTo>
                    <a:pt x="1894457" y="0"/>
                    <a:pt x="1985432" y="90976"/>
                    <a:pt x="1985432" y="203200"/>
                  </a:cubicBezTo>
                  <a:cubicBezTo>
                    <a:pt x="1985432" y="315424"/>
                    <a:pt x="1894457" y="406400"/>
                    <a:pt x="17822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985432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20428" y="3333376"/>
            <a:ext cx="7661578" cy="116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559" b="1" spc="-128">
                <a:solidFill>
                  <a:srgbClr val="639ADB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치매를 준비하는 어르신을 위한 </a:t>
            </a:r>
          </a:p>
          <a:p>
            <a:pPr marL="0" lvl="0" indent="0" algn="ctr">
              <a:lnSpc>
                <a:spcPts val="4626"/>
              </a:lnSpc>
            </a:pPr>
            <a:r>
              <a:rPr lang="en-US" sz="3559" b="1" spc="-128">
                <a:solidFill>
                  <a:srgbClr val="639ADB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쉽고 간단한 정보 전달 서비스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4020" y="5931259"/>
            <a:ext cx="2333816" cy="184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10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 과잉</a:t>
            </a:r>
          </a:p>
          <a:p>
            <a:pPr algn="ctr">
              <a:lnSpc>
                <a:spcPts val="3640"/>
              </a:lnSpc>
            </a:pPr>
            <a:endParaRPr lang="en-US" sz="2800" b="1" spc="-100">
              <a:solidFill>
                <a:srgbClr val="5F607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방대한 정보 </a:t>
            </a:r>
          </a:p>
          <a:p>
            <a:pPr marL="0" lvl="0" indent="0"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복잡한 구조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24536" y="5931259"/>
            <a:ext cx="2333816" cy="184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10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검색의 한계</a:t>
            </a:r>
          </a:p>
          <a:p>
            <a:pPr algn="ctr">
              <a:lnSpc>
                <a:spcPts val="3640"/>
              </a:lnSpc>
            </a:pPr>
            <a:r>
              <a:rPr lang="en-US" sz="2800" b="1" spc="-10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핵심정보와</a:t>
            </a:r>
          </a:p>
          <a:p>
            <a:pPr marL="0" lvl="0" indent="0"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탐색의 어려움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28643" y="5931259"/>
            <a:ext cx="2333816" cy="184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100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기존 챗봇 한계</a:t>
            </a:r>
          </a:p>
          <a:p>
            <a:pPr algn="ctr">
              <a:lnSpc>
                <a:spcPts val="3640"/>
              </a:lnSpc>
            </a:pPr>
            <a:endParaRPr lang="en-US" sz="2800" b="1" spc="-100">
              <a:solidFill>
                <a:srgbClr val="5F607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최신 정보 부족 </a:t>
            </a:r>
          </a:p>
          <a:p>
            <a:pPr marL="0" lvl="0" indent="0" algn="ctr">
              <a:lnSpc>
                <a:spcPts val="3640"/>
              </a:lnSpc>
            </a:pPr>
            <a:r>
              <a:rPr lang="en-US" sz="2800" spc="-10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의도 파악 미흡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89995" y="1401008"/>
            <a:ext cx="1198926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  문제 정의 및 기획 배경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37973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1198926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 프로젝트 목표 및 해결 전략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005515" y="4472306"/>
            <a:ext cx="4326252" cy="3244826"/>
            <a:chOff x="0" y="0"/>
            <a:chExt cx="5768336" cy="4326435"/>
          </a:xfrm>
        </p:grpSpPr>
        <p:grpSp>
          <p:nvGrpSpPr>
            <p:cNvPr id="8" name="Group 8"/>
            <p:cNvGrpSpPr/>
            <p:nvPr/>
          </p:nvGrpSpPr>
          <p:grpSpPr>
            <a:xfrm>
              <a:off x="720951" y="0"/>
              <a:ext cx="4326435" cy="432643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7DA2A9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443" tIns="36443" rIns="36443" bIns="36443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620282"/>
              <a:ext cx="5768336" cy="1082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 spc="292">
                  <a:solidFill>
                    <a:srgbClr val="639ADB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메모리네비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74028" y="5556795"/>
            <a:ext cx="5107400" cy="1075848"/>
            <a:chOff x="0" y="0"/>
            <a:chExt cx="7732904" cy="16288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32904" cy="1628896"/>
            </a:xfrm>
            <a:custGeom>
              <a:avLst/>
              <a:gdLst/>
              <a:ahLst/>
              <a:cxnLst/>
              <a:rect l="l" t="t" r="r" b="b"/>
              <a:pathLst>
                <a:path w="7732904" h="1628896">
                  <a:moveTo>
                    <a:pt x="48506" y="0"/>
                  </a:moveTo>
                  <a:lnTo>
                    <a:pt x="7684398" y="0"/>
                  </a:lnTo>
                  <a:cubicBezTo>
                    <a:pt x="7711187" y="0"/>
                    <a:pt x="7732904" y="21717"/>
                    <a:pt x="7732904" y="48506"/>
                  </a:cubicBezTo>
                  <a:lnTo>
                    <a:pt x="7732904" y="1580390"/>
                  </a:lnTo>
                  <a:cubicBezTo>
                    <a:pt x="7732904" y="1593255"/>
                    <a:pt x="7727793" y="1605592"/>
                    <a:pt x="7718697" y="1614689"/>
                  </a:cubicBezTo>
                  <a:cubicBezTo>
                    <a:pt x="7709600" y="1623786"/>
                    <a:pt x="7697262" y="1628896"/>
                    <a:pt x="7684398" y="1628896"/>
                  </a:cubicBezTo>
                  <a:lnTo>
                    <a:pt x="48506" y="1628896"/>
                  </a:lnTo>
                  <a:cubicBezTo>
                    <a:pt x="35642" y="1628896"/>
                    <a:pt x="23304" y="1623786"/>
                    <a:pt x="14207" y="1614689"/>
                  </a:cubicBezTo>
                  <a:cubicBezTo>
                    <a:pt x="5110" y="1605592"/>
                    <a:pt x="0" y="1593255"/>
                    <a:pt x="0" y="1580390"/>
                  </a:cubicBezTo>
                  <a:lnTo>
                    <a:pt x="0" y="48506"/>
                  </a:lnTo>
                  <a:cubicBezTo>
                    <a:pt x="0" y="35642"/>
                    <a:pt x="5110" y="23304"/>
                    <a:pt x="14207" y="14207"/>
                  </a:cubicBezTo>
                  <a:cubicBezTo>
                    <a:pt x="23304" y="5110"/>
                    <a:pt x="35642" y="0"/>
                    <a:pt x="48506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732904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304708" y="5847005"/>
            <a:ext cx="4846040" cy="4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RAG 기반의 정보 제공 챗봇 구현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174028" y="3453731"/>
            <a:ext cx="5107400" cy="1075848"/>
            <a:chOff x="0" y="0"/>
            <a:chExt cx="7732904" cy="16288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32904" cy="1628896"/>
            </a:xfrm>
            <a:custGeom>
              <a:avLst/>
              <a:gdLst/>
              <a:ahLst/>
              <a:cxnLst/>
              <a:rect l="l" t="t" r="r" b="b"/>
              <a:pathLst>
                <a:path w="7732904" h="1628896">
                  <a:moveTo>
                    <a:pt x="48506" y="0"/>
                  </a:moveTo>
                  <a:lnTo>
                    <a:pt x="7684398" y="0"/>
                  </a:lnTo>
                  <a:cubicBezTo>
                    <a:pt x="7711187" y="0"/>
                    <a:pt x="7732904" y="21717"/>
                    <a:pt x="7732904" y="48506"/>
                  </a:cubicBezTo>
                  <a:lnTo>
                    <a:pt x="7732904" y="1580390"/>
                  </a:lnTo>
                  <a:cubicBezTo>
                    <a:pt x="7732904" y="1593255"/>
                    <a:pt x="7727793" y="1605592"/>
                    <a:pt x="7718697" y="1614689"/>
                  </a:cubicBezTo>
                  <a:cubicBezTo>
                    <a:pt x="7709600" y="1623786"/>
                    <a:pt x="7697262" y="1628896"/>
                    <a:pt x="7684398" y="1628896"/>
                  </a:cubicBezTo>
                  <a:lnTo>
                    <a:pt x="48506" y="1628896"/>
                  </a:lnTo>
                  <a:cubicBezTo>
                    <a:pt x="35642" y="1628896"/>
                    <a:pt x="23304" y="1623786"/>
                    <a:pt x="14207" y="1614689"/>
                  </a:cubicBezTo>
                  <a:cubicBezTo>
                    <a:pt x="5110" y="1605592"/>
                    <a:pt x="0" y="1593255"/>
                    <a:pt x="0" y="1580390"/>
                  </a:cubicBezTo>
                  <a:lnTo>
                    <a:pt x="0" y="48506"/>
                  </a:lnTo>
                  <a:cubicBezTo>
                    <a:pt x="0" y="35642"/>
                    <a:pt x="5110" y="23304"/>
                    <a:pt x="14207" y="14207"/>
                  </a:cubicBezTo>
                  <a:cubicBezTo>
                    <a:pt x="23304" y="5110"/>
                    <a:pt x="35642" y="0"/>
                    <a:pt x="48506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732904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41656" y="3743942"/>
            <a:ext cx="3172145" cy="4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쉬운 대화 인터페이스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331767" y="6094719"/>
            <a:ext cx="842261" cy="0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1331767" y="4013024"/>
            <a:ext cx="901217" cy="2081694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12131867" y="7805236"/>
            <a:ext cx="5191723" cy="1075848"/>
            <a:chOff x="0" y="0"/>
            <a:chExt cx="7860573" cy="16288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860574" cy="1628896"/>
            </a:xfrm>
            <a:custGeom>
              <a:avLst/>
              <a:gdLst/>
              <a:ahLst/>
              <a:cxnLst/>
              <a:rect l="l" t="t" r="r" b="b"/>
              <a:pathLst>
                <a:path w="7860574" h="1628896">
                  <a:moveTo>
                    <a:pt x="47719" y="0"/>
                  </a:moveTo>
                  <a:lnTo>
                    <a:pt x="7812855" y="0"/>
                  </a:lnTo>
                  <a:cubicBezTo>
                    <a:pt x="7825511" y="0"/>
                    <a:pt x="7837648" y="5027"/>
                    <a:pt x="7846597" y="13976"/>
                  </a:cubicBezTo>
                  <a:cubicBezTo>
                    <a:pt x="7855546" y="22925"/>
                    <a:pt x="7860574" y="35063"/>
                    <a:pt x="7860574" y="47719"/>
                  </a:cubicBezTo>
                  <a:lnTo>
                    <a:pt x="7860574" y="1581178"/>
                  </a:lnTo>
                  <a:cubicBezTo>
                    <a:pt x="7860574" y="1593834"/>
                    <a:pt x="7855546" y="1605971"/>
                    <a:pt x="7846597" y="1614920"/>
                  </a:cubicBezTo>
                  <a:cubicBezTo>
                    <a:pt x="7837648" y="1623869"/>
                    <a:pt x="7825511" y="1628896"/>
                    <a:pt x="7812855" y="1628896"/>
                  </a:cubicBezTo>
                  <a:lnTo>
                    <a:pt x="47719" y="1628896"/>
                  </a:lnTo>
                  <a:cubicBezTo>
                    <a:pt x="35063" y="1628896"/>
                    <a:pt x="22925" y="1623869"/>
                    <a:pt x="13976" y="1614920"/>
                  </a:cubicBezTo>
                  <a:cubicBezTo>
                    <a:pt x="5027" y="1605971"/>
                    <a:pt x="0" y="1593834"/>
                    <a:pt x="0" y="1581178"/>
                  </a:cubicBezTo>
                  <a:lnTo>
                    <a:pt x="0" y="47719"/>
                  </a:lnTo>
                  <a:cubicBezTo>
                    <a:pt x="0" y="35063"/>
                    <a:pt x="5027" y="22925"/>
                    <a:pt x="13976" y="13976"/>
                  </a:cubicBezTo>
                  <a:cubicBezTo>
                    <a:pt x="22925" y="5027"/>
                    <a:pt x="35063" y="0"/>
                    <a:pt x="47719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7860573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060218" y="8095446"/>
            <a:ext cx="3335022" cy="4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실질적 연계 기능 강화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1331767" y="6094719"/>
            <a:ext cx="812010" cy="2287773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6291009" y="6094719"/>
            <a:ext cx="747756" cy="31188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6269705" y="4099030"/>
            <a:ext cx="769060" cy="2022114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086702" y="5556795"/>
            <a:ext cx="5204307" cy="1075848"/>
            <a:chOff x="0" y="0"/>
            <a:chExt cx="7879627" cy="16288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79627" cy="1628896"/>
            </a:xfrm>
            <a:custGeom>
              <a:avLst/>
              <a:gdLst/>
              <a:ahLst/>
              <a:cxnLst/>
              <a:rect l="l" t="t" r="r" b="b"/>
              <a:pathLst>
                <a:path w="7879627" h="1628896">
                  <a:moveTo>
                    <a:pt x="47603" y="0"/>
                  </a:moveTo>
                  <a:lnTo>
                    <a:pt x="7832023" y="0"/>
                  </a:lnTo>
                  <a:cubicBezTo>
                    <a:pt x="7858314" y="0"/>
                    <a:pt x="7879627" y="21313"/>
                    <a:pt x="7879627" y="47603"/>
                  </a:cubicBezTo>
                  <a:lnTo>
                    <a:pt x="7879627" y="1581293"/>
                  </a:lnTo>
                  <a:cubicBezTo>
                    <a:pt x="7879627" y="1607584"/>
                    <a:pt x="7858314" y="1628896"/>
                    <a:pt x="7832023" y="1628896"/>
                  </a:cubicBezTo>
                  <a:lnTo>
                    <a:pt x="47603" y="1628896"/>
                  </a:lnTo>
                  <a:cubicBezTo>
                    <a:pt x="21313" y="1628896"/>
                    <a:pt x="0" y="1607584"/>
                    <a:pt x="0" y="1581293"/>
                  </a:cubicBezTo>
                  <a:lnTo>
                    <a:pt x="0" y="47603"/>
                  </a:lnTo>
                  <a:cubicBezTo>
                    <a:pt x="0" y="21313"/>
                    <a:pt x="21313" y="0"/>
                    <a:pt x="47603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879627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705814" y="5847005"/>
            <a:ext cx="3966083" cy="4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신속하고 정확한 정보 제공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44703" y="7661129"/>
            <a:ext cx="5088304" cy="1075848"/>
            <a:chOff x="0" y="0"/>
            <a:chExt cx="7703991" cy="162889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703991" cy="1628896"/>
            </a:xfrm>
            <a:custGeom>
              <a:avLst/>
              <a:gdLst/>
              <a:ahLst/>
              <a:cxnLst/>
              <a:rect l="l" t="t" r="r" b="b"/>
              <a:pathLst>
                <a:path w="7703991" h="1628896">
                  <a:moveTo>
                    <a:pt x="48688" y="0"/>
                  </a:moveTo>
                  <a:lnTo>
                    <a:pt x="7655302" y="0"/>
                  </a:lnTo>
                  <a:cubicBezTo>
                    <a:pt x="7668216" y="0"/>
                    <a:pt x="7680599" y="5130"/>
                    <a:pt x="7689731" y="14261"/>
                  </a:cubicBezTo>
                  <a:cubicBezTo>
                    <a:pt x="7698861" y="23391"/>
                    <a:pt x="7703991" y="35775"/>
                    <a:pt x="7703991" y="48688"/>
                  </a:cubicBezTo>
                  <a:lnTo>
                    <a:pt x="7703991" y="1580208"/>
                  </a:lnTo>
                  <a:cubicBezTo>
                    <a:pt x="7703991" y="1607098"/>
                    <a:pt x="7682192" y="1628896"/>
                    <a:pt x="7655302" y="1628896"/>
                  </a:cubicBezTo>
                  <a:lnTo>
                    <a:pt x="48688" y="1628896"/>
                  </a:lnTo>
                  <a:cubicBezTo>
                    <a:pt x="21799" y="1628896"/>
                    <a:pt x="0" y="1607098"/>
                    <a:pt x="0" y="1580208"/>
                  </a:cubicBezTo>
                  <a:lnTo>
                    <a:pt x="0" y="48688"/>
                  </a:lnTo>
                  <a:cubicBezTo>
                    <a:pt x="0" y="21799"/>
                    <a:pt x="21799" y="0"/>
                    <a:pt x="48688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7703991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02769" y="7951339"/>
            <a:ext cx="4372172" cy="4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치매 복지 사각지대 해소 기여</a:t>
            </a:r>
          </a:p>
        </p:txBody>
      </p:sp>
      <p:sp>
        <p:nvSpPr>
          <p:cNvPr id="37" name="AutoShape 37"/>
          <p:cNvSpPr/>
          <p:nvPr/>
        </p:nvSpPr>
        <p:spPr>
          <a:xfrm flipH="1">
            <a:off x="6233007" y="6125906"/>
            <a:ext cx="805758" cy="2073146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1028700" y="3561106"/>
            <a:ext cx="5241005" cy="1075848"/>
            <a:chOff x="0" y="0"/>
            <a:chExt cx="7935189" cy="162889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935189" cy="1628896"/>
            </a:xfrm>
            <a:custGeom>
              <a:avLst/>
              <a:gdLst/>
              <a:ahLst/>
              <a:cxnLst/>
              <a:rect l="l" t="t" r="r" b="b"/>
              <a:pathLst>
                <a:path w="7935189" h="1628896">
                  <a:moveTo>
                    <a:pt x="47270" y="0"/>
                  </a:moveTo>
                  <a:lnTo>
                    <a:pt x="7887919" y="0"/>
                  </a:lnTo>
                  <a:cubicBezTo>
                    <a:pt x="7914026" y="0"/>
                    <a:pt x="7935189" y="21163"/>
                    <a:pt x="7935189" y="47270"/>
                  </a:cubicBezTo>
                  <a:lnTo>
                    <a:pt x="7935189" y="1581627"/>
                  </a:lnTo>
                  <a:cubicBezTo>
                    <a:pt x="7935189" y="1607733"/>
                    <a:pt x="7914026" y="1628896"/>
                    <a:pt x="7887919" y="1628896"/>
                  </a:cubicBezTo>
                  <a:lnTo>
                    <a:pt x="47270" y="1628896"/>
                  </a:lnTo>
                  <a:cubicBezTo>
                    <a:pt x="21163" y="1628896"/>
                    <a:pt x="0" y="1607733"/>
                    <a:pt x="0" y="1581627"/>
                  </a:cubicBezTo>
                  <a:lnTo>
                    <a:pt x="0" y="47270"/>
                  </a:lnTo>
                  <a:cubicBezTo>
                    <a:pt x="0" y="21163"/>
                    <a:pt x="21163" y="0"/>
                    <a:pt x="47270" y="0"/>
                  </a:cubicBezTo>
                  <a:close/>
                </a:path>
              </a:pathLst>
            </a:custGeom>
            <a:solidFill>
              <a:srgbClr val="EFEFEF"/>
            </a:solidFill>
            <a:ln w="66675" cap="rnd">
              <a:solidFill>
                <a:srgbClr val="A7CEC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7935189" cy="167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39914" y="3846441"/>
            <a:ext cx="4897883" cy="4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4"/>
              </a:lnSpc>
              <a:spcBef>
                <a:spcPct val="0"/>
              </a:spcBef>
            </a:pPr>
            <a:r>
              <a:rPr lang="en-US" sz="2737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 친화적 정보 접근성 극대화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10818512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  시스템 구조 및 기술 스택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331818" y="4708465"/>
            <a:ext cx="2992641" cy="2091909"/>
            <a:chOff x="0" y="0"/>
            <a:chExt cx="1151686" cy="8050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91375" y="4708465"/>
            <a:ext cx="2992641" cy="2091909"/>
            <a:chOff x="0" y="0"/>
            <a:chExt cx="1151686" cy="8050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B98B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0933" y="4708465"/>
            <a:ext cx="2992641" cy="2091909"/>
            <a:chOff x="0" y="0"/>
            <a:chExt cx="1151686" cy="8050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14538" y="4708465"/>
            <a:ext cx="2992641" cy="2091909"/>
            <a:chOff x="0" y="0"/>
            <a:chExt cx="1151686" cy="8050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74096" y="4708465"/>
            <a:ext cx="2992641" cy="2091909"/>
            <a:chOff x="0" y="0"/>
            <a:chExt cx="1151686" cy="80504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248105" y="6272865"/>
            <a:ext cx="1055019" cy="10550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  <a:ln w="95250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41530" y="6272865"/>
            <a:ext cx="1055019" cy="10550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581408" y="4180955"/>
            <a:ext cx="1055019" cy="105501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87439" y="4180955"/>
            <a:ext cx="1055019" cy="105501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7561" y="6272865"/>
            <a:ext cx="1055019" cy="10550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531051" y="6535592"/>
            <a:ext cx="489125" cy="529565"/>
          </a:xfrm>
          <a:custGeom>
            <a:avLst/>
            <a:gdLst/>
            <a:ahLst/>
            <a:cxnLst/>
            <a:rect l="l" t="t" r="r" b="b"/>
            <a:pathLst>
              <a:path w="489125" h="529565">
                <a:moveTo>
                  <a:pt x="0" y="0"/>
                </a:moveTo>
                <a:lnTo>
                  <a:pt x="489126" y="0"/>
                </a:lnTo>
                <a:lnTo>
                  <a:pt x="489126" y="529564"/>
                </a:lnTo>
                <a:lnTo>
                  <a:pt x="0" y="529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9761682" y="4463947"/>
            <a:ext cx="506533" cy="489035"/>
          </a:xfrm>
          <a:custGeom>
            <a:avLst/>
            <a:gdLst/>
            <a:ahLst/>
            <a:cxnLst/>
            <a:rect l="l" t="t" r="r" b="b"/>
            <a:pathLst>
              <a:path w="506533" h="489035">
                <a:moveTo>
                  <a:pt x="0" y="0"/>
                </a:moveTo>
                <a:lnTo>
                  <a:pt x="506533" y="0"/>
                </a:lnTo>
                <a:lnTo>
                  <a:pt x="506533" y="489035"/>
                </a:lnTo>
                <a:lnTo>
                  <a:pt x="0" y="48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12241968" y="6522242"/>
            <a:ext cx="532746" cy="532746"/>
          </a:xfrm>
          <a:custGeom>
            <a:avLst/>
            <a:gdLst/>
            <a:ahLst/>
            <a:cxnLst/>
            <a:rect l="l" t="t" r="r" b="b"/>
            <a:pathLst>
              <a:path w="532746" h="532746">
                <a:moveTo>
                  <a:pt x="0" y="0"/>
                </a:moveTo>
                <a:lnTo>
                  <a:pt x="532746" y="0"/>
                </a:lnTo>
                <a:lnTo>
                  <a:pt x="532746" y="532746"/>
                </a:lnTo>
                <a:lnTo>
                  <a:pt x="0" y="53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7358519" y="6522242"/>
            <a:ext cx="421041" cy="526301"/>
          </a:xfrm>
          <a:custGeom>
            <a:avLst/>
            <a:gdLst/>
            <a:ahLst/>
            <a:cxnLst/>
            <a:rect l="l" t="t" r="r" b="b"/>
            <a:pathLst>
              <a:path w="421041" h="526301">
                <a:moveTo>
                  <a:pt x="0" y="0"/>
                </a:moveTo>
                <a:lnTo>
                  <a:pt x="421041" y="0"/>
                </a:lnTo>
                <a:lnTo>
                  <a:pt x="421041" y="526301"/>
                </a:lnTo>
                <a:lnTo>
                  <a:pt x="0" y="526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TextBox 41"/>
          <p:cNvSpPr txBox="1"/>
          <p:nvPr/>
        </p:nvSpPr>
        <p:spPr>
          <a:xfrm>
            <a:off x="11805784" y="5513865"/>
            <a:ext cx="2080402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LLM 답변 생성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620641" y="4708465"/>
            <a:ext cx="2992641" cy="2091909"/>
            <a:chOff x="0" y="0"/>
            <a:chExt cx="1151686" cy="8050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6A61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393542" y="4180955"/>
            <a:ext cx="1055019" cy="105501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D6A61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4631663" y="4419311"/>
            <a:ext cx="590788" cy="542450"/>
          </a:xfrm>
          <a:custGeom>
            <a:avLst/>
            <a:gdLst/>
            <a:ahLst/>
            <a:cxnLst/>
            <a:rect l="l" t="t" r="r" b="b"/>
            <a:pathLst>
              <a:path w="590788" h="542450">
                <a:moveTo>
                  <a:pt x="0" y="0"/>
                </a:moveTo>
                <a:lnTo>
                  <a:pt x="590787" y="0"/>
                </a:lnTo>
                <a:lnTo>
                  <a:pt x="590787" y="542451"/>
                </a:lnTo>
                <a:lnTo>
                  <a:pt x="0" y="5424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9" name="Freeform 49"/>
          <p:cNvSpPr/>
          <p:nvPr/>
        </p:nvSpPr>
        <p:spPr>
          <a:xfrm>
            <a:off x="4899743" y="4463947"/>
            <a:ext cx="418348" cy="530197"/>
          </a:xfrm>
          <a:custGeom>
            <a:avLst/>
            <a:gdLst/>
            <a:ahLst/>
            <a:cxnLst/>
            <a:rect l="l" t="t" r="r" b="b"/>
            <a:pathLst>
              <a:path w="418348" h="530197">
                <a:moveTo>
                  <a:pt x="0" y="0"/>
                </a:moveTo>
                <a:lnTo>
                  <a:pt x="418348" y="0"/>
                </a:lnTo>
                <a:lnTo>
                  <a:pt x="418348" y="530197"/>
                </a:lnTo>
                <a:lnTo>
                  <a:pt x="0" y="530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0" name="Freeform 50"/>
          <p:cNvSpPr/>
          <p:nvPr/>
        </p:nvSpPr>
        <p:spPr>
          <a:xfrm>
            <a:off x="1996959" y="3203849"/>
            <a:ext cx="1306164" cy="1486687"/>
          </a:xfrm>
          <a:custGeom>
            <a:avLst/>
            <a:gdLst/>
            <a:ahLst/>
            <a:cxnLst/>
            <a:rect l="l" t="t" r="r" b="b"/>
            <a:pathLst>
              <a:path w="1306164" h="1486687">
                <a:moveTo>
                  <a:pt x="0" y="0"/>
                </a:moveTo>
                <a:lnTo>
                  <a:pt x="1306164" y="0"/>
                </a:lnTo>
                <a:lnTo>
                  <a:pt x="1306164" y="1486688"/>
                </a:lnTo>
                <a:lnTo>
                  <a:pt x="0" y="1486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2154632" y="5513865"/>
            <a:ext cx="1731089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문서 전처리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221677" y="5479009"/>
            <a:ext cx="2467090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백터화 &amp; 저장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03123" y="6912911"/>
            <a:ext cx="530851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PyPDFLoader</a:t>
            </a:r>
          </a:p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+ RecursiveCharacterTextSplitter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36426" y="3856146"/>
            <a:ext cx="357497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text-embedding3-large</a:t>
            </a:r>
          </a:p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→ FAISS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20769" y="6912911"/>
            <a:ext cx="368558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History-aware Retriever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413229" y="4227862"/>
            <a:ext cx="2257187" cy="41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상위 2개 청크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784016" y="5480010"/>
            <a:ext cx="2292861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 컨텍스트화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342179" y="5513865"/>
            <a:ext cx="2080402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유사문서 검색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002580" y="6912593"/>
            <a:ext cx="380382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GPT-4o-mini + qa prompt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435659" y="5513865"/>
            <a:ext cx="1543270" cy="4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 출력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448560" y="3885941"/>
            <a:ext cx="2612419" cy="7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6"/>
              </a:lnSpc>
            </a:pPr>
            <a:r>
              <a:rPr lang="en-US" sz="2311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Chat UI </a:t>
            </a:r>
          </a:p>
          <a:p>
            <a:pPr algn="just">
              <a:lnSpc>
                <a:spcPts val="2702"/>
              </a:lnSpc>
            </a:pPr>
            <a:r>
              <a:rPr lang="en-US" sz="193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+ 참고 문서 익스펜더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8304" y="6810283"/>
            <a:ext cx="2888461" cy="2772923"/>
          </a:xfrm>
          <a:custGeom>
            <a:avLst/>
            <a:gdLst/>
            <a:ahLst/>
            <a:cxnLst/>
            <a:rect l="l" t="t" r="r" b="b"/>
            <a:pathLst>
              <a:path w="2888461" h="2772923">
                <a:moveTo>
                  <a:pt x="0" y="0"/>
                </a:moveTo>
                <a:lnTo>
                  <a:pt x="2888461" y="0"/>
                </a:lnTo>
                <a:lnTo>
                  <a:pt x="2888461" y="2772923"/>
                </a:lnTo>
                <a:lnTo>
                  <a:pt x="0" y="2772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10800000">
            <a:off x="5577325" y="2991683"/>
            <a:ext cx="897050" cy="1241568"/>
            <a:chOff x="0" y="0"/>
            <a:chExt cx="58725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29456" y="0"/>
                  </a:moveTo>
                  <a:lnTo>
                    <a:pt x="457803" y="0"/>
                  </a:lnTo>
                  <a:cubicBezTo>
                    <a:pt x="492137" y="0"/>
                    <a:pt x="525065" y="13639"/>
                    <a:pt x="549342" y="37917"/>
                  </a:cubicBezTo>
                  <a:cubicBezTo>
                    <a:pt x="573620" y="62195"/>
                    <a:pt x="587259" y="95122"/>
                    <a:pt x="587259" y="129456"/>
                  </a:cubicBezTo>
                  <a:lnTo>
                    <a:pt x="587259" y="683344"/>
                  </a:lnTo>
                  <a:cubicBezTo>
                    <a:pt x="587259" y="754840"/>
                    <a:pt x="529300" y="812800"/>
                    <a:pt x="457803" y="812800"/>
                  </a:cubicBezTo>
                  <a:lnTo>
                    <a:pt x="129456" y="812800"/>
                  </a:lnTo>
                  <a:cubicBezTo>
                    <a:pt x="95122" y="812800"/>
                    <a:pt x="62195" y="799161"/>
                    <a:pt x="37917" y="774883"/>
                  </a:cubicBezTo>
                  <a:cubicBezTo>
                    <a:pt x="13639" y="750605"/>
                    <a:pt x="0" y="717678"/>
                    <a:pt x="0" y="683344"/>
                  </a:cubicBezTo>
                  <a:lnTo>
                    <a:pt x="0" y="129456"/>
                  </a:lnTo>
                  <a:cubicBezTo>
                    <a:pt x="0" y="95122"/>
                    <a:pt x="13639" y="62195"/>
                    <a:pt x="37917" y="37917"/>
                  </a:cubicBezTo>
                  <a:cubicBezTo>
                    <a:pt x="62195" y="13639"/>
                    <a:pt x="95122" y="0"/>
                    <a:pt x="129456" y="0"/>
                  </a:cubicBez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6025850" y="5903535"/>
            <a:ext cx="0" cy="638791"/>
          </a:xfrm>
          <a:prstGeom prst="line">
            <a:avLst/>
          </a:prstGeom>
          <a:ln w="66675" cap="rnd">
            <a:solidFill>
              <a:srgbClr val="717092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>
            <a:off x="4811365" y="3612467"/>
            <a:ext cx="2381077" cy="2381077"/>
          </a:xfrm>
          <a:custGeom>
            <a:avLst/>
            <a:gdLst/>
            <a:ahLst/>
            <a:cxnLst/>
            <a:rect l="l" t="t" r="r" b="b"/>
            <a:pathLst>
              <a:path w="2381077" h="2381077">
                <a:moveTo>
                  <a:pt x="0" y="0"/>
                </a:moveTo>
                <a:lnTo>
                  <a:pt x="2381077" y="0"/>
                </a:lnTo>
                <a:lnTo>
                  <a:pt x="2381077" y="2381077"/>
                </a:lnTo>
                <a:lnTo>
                  <a:pt x="0" y="2381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11" name="Group 11"/>
          <p:cNvGrpSpPr/>
          <p:nvPr/>
        </p:nvGrpSpPr>
        <p:grpSpPr>
          <a:xfrm>
            <a:off x="5027652" y="3828754"/>
            <a:ext cx="1948504" cy="19485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9736171" y="2991683"/>
            <a:ext cx="897050" cy="1241568"/>
            <a:chOff x="0" y="0"/>
            <a:chExt cx="587259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29456" y="0"/>
                  </a:moveTo>
                  <a:lnTo>
                    <a:pt x="457803" y="0"/>
                  </a:lnTo>
                  <a:cubicBezTo>
                    <a:pt x="492137" y="0"/>
                    <a:pt x="525065" y="13639"/>
                    <a:pt x="549342" y="37917"/>
                  </a:cubicBezTo>
                  <a:cubicBezTo>
                    <a:pt x="573620" y="62195"/>
                    <a:pt x="587259" y="95122"/>
                    <a:pt x="587259" y="129456"/>
                  </a:cubicBezTo>
                  <a:lnTo>
                    <a:pt x="587259" y="683344"/>
                  </a:lnTo>
                  <a:cubicBezTo>
                    <a:pt x="587259" y="754840"/>
                    <a:pt x="529300" y="812800"/>
                    <a:pt x="457803" y="812800"/>
                  </a:cubicBezTo>
                  <a:lnTo>
                    <a:pt x="129456" y="812800"/>
                  </a:lnTo>
                  <a:cubicBezTo>
                    <a:pt x="95122" y="812800"/>
                    <a:pt x="62195" y="799161"/>
                    <a:pt x="37917" y="774883"/>
                  </a:cubicBezTo>
                  <a:cubicBezTo>
                    <a:pt x="13639" y="750605"/>
                    <a:pt x="0" y="717678"/>
                    <a:pt x="0" y="683344"/>
                  </a:cubicBezTo>
                  <a:lnTo>
                    <a:pt x="0" y="129456"/>
                  </a:lnTo>
                  <a:cubicBezTo>
                    <a:pt x="0" y="95122"/>
                    <a:pt x="13639" y="62195"/>
                    <a:pt x="37917" y="37917"/>
                  </a:cubicBezTo>
                  <a:cubicBezTo>
                    <a:pt x="62195" y="13639"/>
                    <a:pt x="95122" y="0"/>
                    <a:pt x="129456" y="0"/>
                  </a:cubicBez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0184696" y="5903535"/>
            <a:ext cx="0" cy="638791"/>
          </a:xfrm>
          <a:prstGeom prst="line">
            <a:avLst/>
          </a:prstGeom>
          <a:ln w="66675" cap="rnd">
            <a:solidFill>
              <a:srgbClr val="7DA2A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8" name="Freeform 18"/>
          <p:cNvSpPr/>
          <p:nvPr/>
        </p:nvSpPr>
        <p:spPr>
          <a:xfrm>
            <a:off x="8970212" y="3612467"/>
            <a:ext cx="2381077" cy="2381077"/>
          </a:xfrm>
          <a:custGeom>
            <a:avLst/>
            <a:gdLst/>
            <a:ahLst/>
            <a:cxnLst/>
            <a:rect l="l" t="t" r="r" b="b"/>
            <a:pathLst>
              <a:path w="2381077" h="2381077">
                <a:moveTo>
                  <a:pt x="0" y="0"/>
                </a:moveTo>
                <a:lnTo>
                  <a:pt x="2381077" y="0"/>
                </a:lnTo>
                <a:lnTo>
                  <a:pt x="2381077" y="2381077"/>
                </a:lnTo>
                <a:lnTo>
                  <a:pt x="0" y="2381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9" name="Group 19"/>
          <p:cNvGrpSpPr/>
          <p:nvPr/>
        </p:nvGrpSpPr>
        <p:grpSpPr>
          <a:xfrm>
            <a:off x="9186498" y="3828754"/>
            <a:ext cx="1948504" cy="19485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4343941" y="2988798"/>
            <a:ext cx="897050" cy="1241568"/>
            <a:chOff x="0" y="0"/>
            <a:chExt cx="587259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29456" y="0"/>
                  </a:moveTo>
                  <a:lnTo>
                    <a:pt x="457803" y="0"/>
                  </a:lnTo>
                  <a:cubicBezTo>
                    <a:pt x="492137" y="0"/>
                    <a:pt x="525065" y="13639"/>
                    <a:pt x="549342" y="37917"/>
                  </a:cubicBezTo>
                  <a:cubicBezTo>
                    <a:pt x="573620" y="62195"/>
                    <a:pt x="587259" y="95122"/>
                    <a:pt x="587259" y="129456"/>
                  </a:cubicBezTo>
                  <a:lnTo>
                    <a:pt x="587259" y="683344"/>
                  </a:lnTo>
                  <a:cubicBezTo>
                    <a:pt x="587259" y="754840"/>
                    <a:pt x="529300" y="812800"/>
                    <a:pt x="457803" y="812800"/>
                  </a:cubicBezTo>
                  <a:lnTo>
                    <a:pt x="129456" y="812800"/>
                  </a:lnTo>
                  <a:cubicBezTo>
                    <a:pt x="95122" y="812800"/>
                    <a:pt x="62195" y="799161"/>
                    <a:pt x="37917" y="774883"/>
                  </a:cubicBezTo>
                  <a:cubicBezTo>
                    <a:pt x="13639" y="750605"/>
                    <a:pt x="0" y="717678"/>
                    <a:pt x="0" y="683344"/>
                  </a:cubicBezTo>
                  <a:lnTo>
                    <a:pt x="0" y="129456"/>
                  </a:lnTo>
                  <a:cubicBezTo>
                    <a:pt x="0" y="95122"/>
                    <a:pt x="13639" y="62195"/>
                    <a:pt x="37917" y="37917"/>
                  </a:cubicBezTo>
                  <a:cubicBezTo>
                    <a:pt x="62195" y="13639"/>
                    <a:pt x="95122" y="0"/>
                    <a:pt x="129456" y="0"/>
                  </a:cubicBez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14792466" y="5900650"/>
            <a:ext cx="0" cy="638791"/>
          </a:xfrm>
          <a:prstGeom prst="line">
            <a:avLst/>
          </a:prstGeom>
          <a:ln w="66675" cap="rnd">
            <a:solidFill>
              <a:srgbClr val="9E8C95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6" name="Freeform 26"/>
          <p:cNvSpPr/>
          <p:nvPr/>
        </p:nvSpPr>
        <p:spPr>
          <a:xfrm>
            <a:off x="13577981" y="3609582"/>
            <a:ext cx="2381077" cy="2381077"/>
          </a:xfrm>
          <a:custGeom>
            <a:avLst/>
            <a:gdLst/>
            <a:ahLst/>
            <a:cxnLst/>
            <a:rect l="l" t="t" r="r" b="b"/>
            <a:pathLst>
              <a:path w="2381077" h="2381077">
                <a:moveTo>
                  <a:pt x="0" y="0"/>
                </a:moveTo>
                <a:lnTo>
                  <a:pt x="2381078" y="0"/>
                </a:lnTo>
                <a:lnTo>
                  <a:pt x="2381078" y="2381077"/>
                </a:lnTo>
                <a:lnTo>
                  <a:pt x="0" y="23810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7" name="Group 27"/>
          <p:cNvGrpSpPr/>
          <p:nvPr/>
        </p:nvGrpSpPr>
        <p:grpSpPr>
          <a:xfrm>
            <a:off x="13794268" y="3825869"/>
            <a:ext cx="1948504" cy="19485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314" tIns="52314" rIns="52314" bIns="52314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290219" y="4149090"/>
            <a:ext cx="1489249" cy="1307832"/>
          </a:xfrm>
          <a:custGeom>
            <a:avLst/>
            <a:gdLst/>
            <a:ahLst/>
            <a:cxnLst/>
            <a:rect l="l" t="t" r="r" b="b"/>
            <a:pathLst>
              <a:path w="1489249" h="1307832">
                <a:moveTo>
                  <a:pt x="0" y="0"/>
                </a:moveTo>
                <a:lnTo>
                  <a:pt x="1489249" y="0"/>
                </a:lnTo>
                <a:lnTo>
                  <a:pt x="1489249" y="1307832"/>
                </a:lnTo>
                <a:lnTo>
                  <a:pt x="0" y="1307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382610" y="4321754"/>
            <a:ext cx="1604173" cy="962504"/>
          </a:xfrm>
          <a:custGeom>
            <a:avLst/>
            <a:gdLst/>
            <a:ahLst/>
            <a:cxnLst/>
            <a:rect l="l" t="t" r="r" b="b"/>
            <a:pathLst>
              <a:path w="1604173" h="962504">
                <a:moveTo>
                  <a:pt x="0" y="0"/>
                </a:moveTo>
                <a:lnTo>
                  <a:pt x="1604172" y="0"/>
                </a:lnTo>
                <a:lnTo>
                  <a:pt x="1604172" y="962504"/>
                </a:lnTo>
                <a:lnTo>
                  <a:pt x="0" y="962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91686" y="4338581"/>
            <a:ext cx="1601560" cy="923081"/>
          </a:xfrm>
          <a:custGeom>
            <a:avLst/>
            <a:gdLst/>
            <a:ahLst/>
            <a:cxnLst/>
            <a:rect l="l" t="t" r="r" b="b"/>
            <a:pathLst>
              <a:path w="1601560" h="923081">
                <a:moveTo>
                  <a:pt x="0" y="0"/>
                </a:moveTo>
                <a:lnTo>
                  <a:pt x="1601560" y="0"/>
                </a:lnTo>
                <a:lnTo>
                  <a:pt x="1601560" y="923080"/>
                </a:lnTo>
                <a:lnTo>
                  <a:pt x="0" y="9230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652158" y="3083343"/>
            <a:ext cx="747384" cy="52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7"/>
              </a:lnSpc>
              <a:spcBef>
                <a:spcPct val="0"/>
              </a:spcBef>
            </a:pPr>
            <a:r>
              <a:rPr lang="en-US" sz="3255" b="1">
                <a:solidFill>
                  <a:srgbClr val="F8F8F8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9732" y="7406276"/>
            <a:ext cx="4484344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치매는 정보 변동성이 큰 연구 분야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PDF 교체 만으로 최신 정보 반영 가능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유지 비용 절감할 수 있음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29798" y="6855901"/>
            <a:ext cx="3180186" cy="4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7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71709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유동적인</a:t>
            </a:r>
            <a:r>
              <a:rPr lang="en-US" sz="2599" b="1" dirty="0">
                <a:solidFill>
                  <a:srgbClr val="71709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599" b="1" dirty="0" err="1">
                <a:solidFill>
                  <a:srgbClr val="71709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</a:t>
            </a:r>
            <a:r>
              <a:rPr lang="en-US" sz="2599" b="1" dirty="0">
                <a:solidFill>
                  <a:srgbClr val="71709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599" b="1" dirty="0" err="1">
                <a:solidFill>
                  <a:srgbClr val="71709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대응</a:t>
            </a:r>
            <a:endParaRPr lang="en-US" sz="2599" b="1" dirty="0">
              <a:solidFill>
                <a:srgbClr val="717092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11004" y="3083343"/>
            <a:ext cx="747384" cy="52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7"/>
              </a:lnSpc>
              <a:spcBef>
                <a:spcPct val="0"/>
              </a:spcBef>
            </a:pPr>
            <a:r>
              <a:rPr lang="en-US" sz="3255" b="1">
                <a:solidFill>
                  <a:srgbClr val="F8F8F8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47792" y="7406276"/>
            <a:ext cx="347380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LLM 답변 근거 제공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환각을 줄여서 신뢰도를 높임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68022" y="6819900"/>
            <a:ext cx="3976013" cy="4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7"/>
              </a:lnSpc>
              <a:spcBef>
                <a:spcPct val="0"/>
              </a:spcBef>
            </a:pPr>
            <a:r>
              <a:rPr lang="en-US" sz="2599" b="1">
                <a:solidFill>
                  <a:srgbClr val="7DA2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답변 근거 제시로 신뢰도 향상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418774" y="3080458"/>
            <a:ext cx="747384" cy="52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7"/>
              </a:lnSpc>
              <a:spcBef>
                <a:spcPct val="0"/>
              </a:spcBef>
            </a:pPr>
            <a:r>
              <a:rPr lang="en-US" sz="3255" b="1">
                <a:solidFill>
                  <a:srgbClr val="F8F8F8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20185" y="7406276"/>
            <a:ext cx="5096670" cy="63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734" lvl="1" indent="-213367" algn="l">
              <a:lnSpc>
                <a:spcPts val="2529"/>
              </a:lnSpc>
              <a:buFont typeface="Arial"/>
              <a:buChar char="•"/>
            </a:pPr>
            <a:r>
              <a:rPr lang="en-US" sz="1976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LLM에 질문별 필요한 정보만 동적으로 주입</a:t>
            </a:r>
          </a:p>
          <a:p>
            <a:pPr marL="426734" lvl="1" indent="-213367" algn="l">
              <a:lnSpc>
                <a:spcPts val="2529"/>
              </a:lnSpc>
              <a:buFont typeface="Arial"/>
              <a:buChar char="•"/>
            </a:pPr>
            <a:r>
              <a:rPr lang="en-US" sz="1976" b="1">
                <a:solidFill>
                  <a:srgbClr val="34343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시간과 리소스를 절감할 수 있음.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20360" y="6819900"/>
            <a:ext cx="2944212" cy="4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7"/>
              </a:lnSpc>
              <a:spcBef>
                <a:spcPct val="0"/>
              </a:spcBef>
            </a:pPr>
            <a:r>
              <a:rPr lang="en-US" sz="2599" b="1">
                <a:solidFill>
                  <a:srgbClr val="9E8C9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효율성 향상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89995" y="1401008"/>
            <a:ext cx="10818512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  RAG 선택 이유</a:t>
            </a:r>
          </a:p>
        </p:txBody>
      </p:sp>
      <p:sp>
        <p:nvSpPr>
          <p:cNvPr id="43" name="AutoShape 43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1001072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핵심 기능 및 UX 흐름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0900" y="2966354"/>
            <a:ext cx="6389246" cy="1748991"/>
            <a:chOff x="0" y="0"/>
            <a:chExt cx="2450869" cy="670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0869" cy="670900"/>
            </a:xfrm>
            <a:custGeom>
              <a:avLst/>
              <a:gdLst/>
              <a:ahLst/>
              <a:cxnLst/>
              <a:rect l="l" t="t" r="r" b="b"/>
              <a:pathLst>
                <a:path w="2450869" h="670900">
                  <a:moveTo>
                    <a:pt x="12117" y="0"/>
                  </a:moveTo>
                  <a:lnTo>
                    <a:pt x="2438752" y="0"/>
                  </a:lnTo>
                  <a:cubicBezTo>
                    <a:pt x="2445444" y="0"/>
                    <a:pt x="2450869" y="5425"/>
                    <a:pt x="2450869" y="12117"/>
                  </a:cubicBezTo>
                  <a:lnTo>
                    <a:pt x="2450869" y="658783"/>
                  </a:lnTo>
                  <a:cubicBezTo>
                    <a:pt x="2450869" y="661997"/>
                    <a:pt x="2449592" y="665079"/>
                    <a:pt x="2447320" y="667351"/>
                  </a:cubicBezTo>
                  <a:cubicBezTo>
                    <a:pt x="2445048" y="669624"/>
                    <a:pt x="2441965" y="670900"/>
                    <a:pt x="2438752" y="670900"/>
                  </a:cubicBezTo>
                  <a:lnTo>
                    <a:pt x="12117" y="670900"/>
                  </a:lnTo>
                  <a:cubicBezTo>
                    <a:pt x="8903" y="670900"/>
                    <a:pt x="5821" y="669624"/>
                    <a:pt x="3549" y="667351"/>
                  </a:cubicBezTo>
                  <a:cubicBezTo>
                    <a:pt x="1277" y="665079"/>
                    <a:pt x="0" y="661997"/>
                    <a:pt x="0" y="658783"/>
                  </a:cubicBezTo>
                  <a:lnTo>
                    <a:pt x="0" y="12117"/>
                  </a:lnTo>
                  <a:cubicBezTo>
                    <a:pt x="0" y="8903"/>
                    <a:pt x="1277" y="5821"/>
                    <a:pt x="3549" y="3549"/>
                  </a:cubicBezTo>
                  <a:cubicBezTo>
                    <a:pt x="5821" y="1277"/>
                    <a:pt x="8903" y="0"/>
                    <a:pt x="12117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717092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50869" cy="728050"/>
            </a:xfrm>
            <a:prstGeom prst="rect">
              <a:avLst/>
            </a:prstGeom>
          </p:spPr>
          <p:txBody>
            <a:bodyPr lIns="58494" tIns="58494" rIns="58494" bIns="5849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2136" y="3348750"/>
            <a:ext cx="984200" cy="984200"/>
            <a:chOff x="0" y="0"/>
            <a:chExt cx="377532" cy="377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8662" y="0"/>
                  </a:moveTo>
                  <a:lnTo>
                    <a:pt x="298870" y="0"/>
                  </a:lnTo>
                  <a:cubicBezTo>
                    <a:pt x="342314" y="0"/>
                    <a:pt x="377532" y="35218"/>
                    <a:pt x="377532" y="78662"/>
                  </a:cubicBezTo>
                  <a:lnTo>
                    <a:pt x="377532" y="298870"/>
                  </a:lnTo>
                  <a:cubicBezTo>
                    <a:pt x="377532" y="342314"/>
                    <a:pt x="342314" y="377532"/>
                    <a:pt x="298870" y="377532"/>
                  </a:cubicBezTo>
                  <a:lnTo>
                    <a:pt x="78662" y="377532"/>
                  </a:lnTo>
                  <a:cubicBezTo>
                    <a:pt x="35218" y="377532"/>
                    <a:pt x="0" y="342314"/>
                    <a:pt x="0" y="298870"/>
                  </a:cubicBezTo>
                  <a:lnTo>
                    <a:pt x="0" y="78662"/>
                  </a:lnTo>
                  <a:cubicBezTo>
                    <a:pt x="0" y="35218"/>
                    <a:pt x="35218" y="0"/>
                    <a:pt x="78662" y="0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58494" tIns="58494" rIns="58494" bIns="5849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2606341" y="3629774"/>
            <a:ext cx="635820" cy="422151"/>
            <a:chOff x="0" y="0"/>
            <a:chExt cx="812800" cy="539657"/>
          </a:xfrm>
        </p:grpSpPr>
        <p:sp>
          <p:nvSpPr>
            <p:cNvPr id="14" name="Freeform 14"/>
            <p:cNvSpPr/>
            <p:nvPr/>
          </p:nvSpPr>
          <p:spPr>
            <a:xfrm>
              <a:off x="57139" y="60732"/>
              <a:ext cx="698522" cy="478925"/>
            </a:xfrm>
            <a:custGeom>
              <a:avLst/>
              <a:gdLst/>
              <a:ahLst/>
              <a:cxnLst/>
              <a:rect l="l" t="t" r="r" b="b"/>
              <a:pathLst>
                <a:path w="698522" h="478925">
                  <a:moveTo>
                    <a:pt x="422510" y="36535"/>
                  </a:moveTo>
                  <a:lnTo>
                    <a:pt x="682412" y="381658"/>
                  </a:lnTo>
                  <a:cubicBezTo>
                    <a:pt x="696263" y="400051"/>
                    <a:pt x="698522" y="424695"/>
                    <a:pt x="688245" y="445300"/>
                  </a:cubicBezTo>
                  <a:cubicBezTo>
                    <a:pt x="677968" y="465904"/>
                    <a:pt x="656923" y="478925"/>
                    <a:pt x="633898" y="478925"/>
                  </a:cubicBezTo>
                  <a:lnTo>
                    <a:pt x="64624" y="478925"/>
                  </a:lnTo>
                  <a:cubicBezTo>
                    <a:pt x="41599" y="478925"/>
                    <a:pt x="20554" y="465904"/>
                    <a:pt x="10277" y="445300"/>
                  </a:cubicBezTo>
                  <a:cubicBezTo>
                    <a:pt x="0" y="424695"/>
                    <a:pt x="2259" y="400051"/>
                    <a:pt x="16110" y="381658"/>
                  </a:cubicBezTo>
                  <a:lnTo>
                    <a:pt x="276012" y="36535"/>
                  </a:lnTo>
                  <a:cubicBezTo>
                    <a:pt x="293337" y="13530"/>
                    <a:pt x="320462" y="0"/>
                    <a:pt x="349261" y="0"/>
                  </a:cubicBezTo>
                  <a:cubicBezTo>
                    <a:pt x="378060" y="0"/>
                    <a:pt x="405185" y="13530"/>
                    <a:pt x="422510" y="36535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58494" tIns="58494" rIns="58494" bIns="5849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87317" y="3373047"/>
            <a:ext cx="418139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3C3C5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PDF 기반 제도 문서 학습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87317" y="3884743"/>
            <a:ext cx="4537314" cy="3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중앙치매센터·복지부 공식 문서 요약·학습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23747" y="3419174"/>
            <a:ext cx="699079" cy="73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6"/>
              </a:lnSpc>
              <a:spcBef>
                <a:spcPct val="0"/>
              </a:spcBef>
            </a:pPr>
            <a:r>
              <a:rPr lang="en-US" sz="4247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📄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622126" y="2966354"/>
            <a:ext cx="6290463" cy="1748991"/>
            <a:chOff x="0" y="0"/>
            <a:chExt cx="2412976" cy="6709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12976" cy="670900"/>
            </a:xfrm>
            <a:custGeom>
              <a:avLst/>
              <a:gdLst/>
              <a:ahLst/>
              <a:cxnLst/>
              <a:rect l="l" t="t" r="r" b="b"/>
              <a:pathLst>
                <a:path w="2412976" h="670900">
                  <a:moveTo>
                    <a:pt x="12307" y="0"/>
                  </a:moveTo>
                  <a:lnTo>
                    <a:pt x="2400669" y="0"/>
                  </a:lnTo>
                  <a:cubicBezTo>
                    <a:pt x="2403933" y="0"/>
                    <a:pt x="2407064" y="1297"/>
                    <a:pt x="2409372" y="3605"/>
                  </a:cubicBezTo>
                  <a:cubicBezTo>
                    <a:pt x="2411680" y="5913"/>
                    <a:pt x="2412976" y="9043"/>
                    <a:pt x="2412976" y="12307"/>
                  </a:cubicBezTo>
                  <a:lnTo>
                    <a:pt x="2412976" y="658593"/>
                  </a:lnTo>
                  <a:cubicBezTo>
                    <a:pt x="2412976" y="665390"/>
                    <a:pt x="2407466" y="670900"/>
                    <a:pt x="2400669" y="670900"/>
                  </a:cubicBezTo>
                  <a:lnTo>
                    <a:pt x="12307" y="670900"/>
                  </a:lnTo>
                  <a:cubicBezTo>
                    <a:pt x="5510" y="670900"/>
                    <a:pt x="0" y="665390"/>
                    <a:pt x="0" y="658593"/>
                  </a:cubicBezTo>
                  <a:lnTo>
                    <a:pt x="0" y="12307"/>
                  </a:lnTo>
                  <a:cubicBezTo>
                    <a:pt x="0" y="5510"/>
                    <a:pt x="5510" y="0"/>
                    <a:pt x="12307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D9B98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412976" cy="728050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04140" y="3371879"/>
            <a:ext cx="984200" cy="984200"/>
            <a:chOff x="0" y="0"/>
            <a:chExt cx="377532" cy="3775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8662" y="0"/>
                  </a:moveTo>
                  <a:lnTo>
                    <a:pt x="298870" y="0"/>
                  </a:lnTo>
                  <a:cubicBezTo>
                    <a:pt x="342314" y="0"/>
                    <a:pt x="377532" y="35218"/>
                    <a:pt x="377532" y="78662"/>
                  </a:cubicBezTo>
                  <a:lnTo>
                    <a:pt x="377532" y="298870"/>
                  </a:lnTo>
                  <a:cubicBezTo>
                    <a:pt x="377532" y="342314"/>
                    <a:pt x="342314" y="377532"/>
                    <a:pt x="298870" y="377532"/>
                  </a:cubicBezTo>
                  <a:lnTo>
                    <a:pt x="78662" y="377532"/>
                  </a:lnTo>
                  <a:cubicBezTo>
                    <a:pt x="35218" y="377532"/>
                    <a:pt x="0" y="342314"/>
                    <a:pt x="0" y="298870"/>
                  </a:cubicBezTo>
                  <a:lnTo>
                    <a:pt x="0" y="78662"/>
                  </a:lnTo>
                  <a:cubicBezTo>
                    <a:pt x="0" y="35218"/>
                    <a:pt x="35218" y="0"/>
                    <a:pt x="78662" y="0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11648345" y="3652903"/>
            <a:ext cx="635820" cy="422151"/>
            <a:chOff x="0" y="0"/>
            <a:chExt cx="812800" cy="539657"/>
          </a:xfrm>
        </p:grpSpPr>
        <p:sp>
          <p:nvSpPr>
            <p:cNvPr id="26" name="Freeform 26"/>
            <p:cNvSpPr/>
            <p:nvPr/>
          </p:nvSpPr>
          <p:spPr>
            <a:xfrm>
              <a:off x="57139" y="60732"/>
              <a:ext cx="698522" cy="478925"/>
            </a:xfrm>
            <a:custGeom>
              <a:avLst/>
              <a:gdLst/>
              <a:ahLst/>
              <a:cxnLst/>
              <a:rect l="l" t="t" r="r" b="b"/>
              <a:pathLst>
                <a:path w="698522" h="478925">
                  <a:moveTo>
                    <a:pt x="422510" y="36535"/>
                  </a:moveTo>
                  <a:lnTo>
                    <a:pt x="682412" y="381658"/>
                  </a:lnTo>
                  <a:cubicBezTo>
                    <a:pt x="696263" y="400051"/>
                    <a:pt x="698522" y="424695"/>
                    <a:pt x="688245" y="445300"/>
                  </a:cubicBezTo>
                  <a:cubicBezTo>
                    <a:pt x="677968" y="465904"/>
                    <a:pt x="656923" y="478925"/>
                    <a:pt x="633898" y="478925"/>
                  </a:cubicBezTo>
                  <a:lnTo>
                    <a:pt x="64624" y="478925"/>
                  </a:lnTo>
                  <a:cubicBezTo>
                    <a:pt x="41599" y="478925"/>
                    <a:pt x="20554" y="465904"/>
                    <a:pt x="10277" y="445300"/>
                  </a:cubicBezTo>
                  <a:cubicBezTo>
                    <a:pt x="0" y="424695"/>
                    <a:pt x="2259" y="400051"/>
                    <a:pt x="16110" y="381658"/>
                  </a:cubicBezTo>
                  <a:lnTo>
                    <a:pt x="276012" y="36535"/>
                  </a:lnTo>
                  <a:cubicBezTo>
                    <a:pt x="293337" y="13530"/>
                    <a:pt x="320462" y="0"/>
                    <a:pt x="349261" y="0"/>
                  </a:cubicBezTo>
                  <a:cubicBezTo>
                    <a:pt x="378060" y="0"/>
                    <a:pt x="405185" y="13530"/>
                    <a:pt x="422510" y="36535"/>
                  </a:cubicBezTo>
                  <a:close/>
                </a:path>
              </a:pathLst>
            </a:custGeom>
            <a:solidFill>
              <a:srgbClr val="D9B98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26723" y="3282075"/>
            <a:ext cx="308157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3C3C5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자연어 질문 응답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45289" y="3354247"/>
            <a:ext cx="901903" cy="89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1"/>
              </a:lnSpc>
              <a:spcBef>
                <a:spcPct val="0"/>
              </a:spcBef>
            </a:pPr>
            <a:r>
              <a:rPr lang="en-US" sz="5172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07261" y="3732446"/>
            <a:ext cx="4429185" cy="71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사용자는 어려운 용어 없이 일상어로 질문 가능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580900" y="7509309"/>
            <a:ext cx="6389246" cy="1748991"/>
            <a:chOff x="0" y="0"/>
            <a:chExt cx="2450869" cy="6709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50869" cy="670900"/>
            </a:xfrm>
            <a:custGeom>
              <a:avLst/>
              <a:gdLst/>
              <a:ahLst/>
              <a:cxnLst/>
              <a:rect l="l" t="t" r="r" b="b"/>
              <a:pathLst>
                <a:path w="2450869" h="670900">
                  <a:moveTo>
                    <a:pt x="12117" y="0"/>
                  </a:moveTo>
                  <a:lnTo>
                    <a:pt x="2438752" y="0"/>
                  </a:lnTo>
                  <a:cubicBezTo>
                    <a:pt x="2445444" y="0"/>
                    <a:pt x="2450869" y="5425"/>
                    <a:pt x="2450869" y="12117"/>
                  </a:cubicBezTo>
                  <a:lnTo>
                    <a:pt x="2450869" y="658783"/>
                  </a:lnTo>
                  <a:cubicBezTo>
                    <a:pt x="2450869" y="661997"/>
                    <a:pt x="2449592" y="665079"/>
                    <a:pt x="2447320" y="667351"/>
                  </a:cubicBezTo>
                  <a:cubicBezTo>
                    <a:pt x="2445048" y="669624"/>
                    <a:pt x="2441965" y="670900"/>
                    <a:pt x="2438752" y="670900"/>
                  </a:cubicBezTo>
                  <a:lnTo>
                    <a:pt x="12117" y="670900"/>
                  </a:lnTo>
                  <a:cubicBezTo>
                    <a:pt x="8903" y="670900"/>
                    <a:pt x="5821" y="669624"/>
                    <a:pt x="3549" y="667351"/>
                  </a:cubicBezTo>
                  <a:cubicBezTo>
                    <a:pt x="1277" y="665079"/>
                    <a:pt x="0" y="661997"/>
                    <a:pt x="0" y="658783"/>
                  </a:cubicBezTo>
                  <a:lnTo>
                    <a:pt x="0" y="12117"/>
                  </a:lnTo>
                  <a:cubicBezTo>
                    <a:pt x="0" y="8903"/>
                    <a:pt x="1277" y="5821"/>
                    <a:pt x="3549" y="3549"/>
                  </a:cubicBezTo>
                  <a:cubicBezTo>
                    <a:pt x="5821" y="1277"/>
                    <a:pt x="8903" y="0"/>
                    <a:pt x="12117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2450869" cy="728050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866380" y="7891704"/>
            <a:ext cx="984200" cy="984200"/>
            <a:chOff x="0" y="0"/>
            <a:chExt cx="377532" cy="3775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8662" y="0"/>
                  </a:moveTo>
                  <a:lnTo>
                    <a:pt x="298870" y="0"/>
                  </a:lnTo>
                  <a:cubicBezTo>
                    <a:pt x="342314" y="0"/>
                    <a:pt x="377532" y="35218"/>
                    <a:pt x="377532" y="78662"/>
                  </a:cubicBezTo>
                  <a:lnTo>
                    <a:pt x="377532" y="298870"/>
                  </a:lnTo>
                  <a:cubicBezTo>
                    <a:pt x="377532" y="342314"/>
                    <a:pt x="342314" y="377532"/>
                    <a:pt x="298870" y="377532"/>
                  </a:cubicBezTo>
                  <a:lnTo>
                    <a:pt x="78662" y="377532"/>
                  </a:lnTo>
                  <a:cubicBezTo>
                    <a:pt x="35218" y="377532"/>
                    <a:pt x="0" y="342314"/>
                    <a:pt x="0" y="298870"/>
                  </a:cubicBezTo>
                  <a:lnTo>
                    <a:pt x="0" y="78662"/>
                  </a:lnTo>
                  <a:cubicBezTo>
                    <a:pt x="0" y="35218"/>
                    <a:pt x="35218" y="0"/>
                    <a:pt x="78662" y="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2594913" y="8172729"/>
            <a:ext cx="635820" cy="422151"/>
            <a:chOff x="0" y="0"/>
            <a:chExt cx="812800" cy="539657"/>
          </a:xfrm>
        </p:grpSpPr>
        <p:sp>
          <p:nvSpPr>
            <p:cNvPr id="38" name="Freeform 38"/>
            <p:cNvSpPr/>
            <p:nvPr/>
          </p:nvSpPr>
          <p:spPr>
            <a:xfrm>
              <a:off x="57139" y="60732"/>
              <a:ext cx="698522" cy="478925"/>
            </a:xfrm>
            <a:custGeom>
              <a:avLst/>
              <a:gdLst/>
              <a:ahLst/>
              <a:cxnLst/>
              <a:rect l="l" t="t" r="r" b="b"/>
              <a:pathLst>
                <a:path w="698522" h="478925">
                  <a:moveTo>
                    <a:pt x="422510" y="36535"/>
                  </a:moveTo>
                  <a:lnTo>
                    <a:pt x="682412" y="381658"/>
                  </a:lnTo>
                  <a:cubicBezTo>
                    <a:pt x="696263" y="400051"/>
                    <a:pt x="698522" y="424695"/>
                    <a:pt x="688245" y="445300"/>
                  </a:cubicBezTo>
                  <a:cubicBezTo>
                    <a:pt x="677968" y="465904"/>
                    <a:pt x="656923" y="478925"/>
                    <a:pt x="633898" y="478925"/>
                  </a:cubicBezTo>
                  <a:lnTo>
                    <a:pt x="64624" y="478925"/>
                  </a:lnTo>
                  <a:cubicBezTo>
                    <a:pt x="41599" y="478925"/>
                    <a:pt x="20554" y="465904"/>
                    <a:pt x="10277" y="445300"/>
                  </a:cubicBezTo>
                  <a:cubicBezTo>
                    <a:pt x="0" y="424695"/>
                    <a:pt x="2259" y="400051"/>
                    <a:pt x="16110" y="381658"/>
                  </a:cubicBezTo>
                  <a:lnTo>
                    <a:pt x="276012" y="36535"/>
                  </a:lnTo>
                  <a:cubicBezTo>
                    <a:pt x="293337" y="13530"/>
                    <a:pt x="320462" y="0"/>
                    <a:pt x="349261" y="0"/>
                  </a:cubicBezTo>
                  <a:cubicBezTo>
                    <a:pt x="378060" y="0"/>
                    <a:pt x="405185" y="13530"/>
                    <a:pt x="422510" y="36535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269303" y="7801900"/>
            <a:ext cx="308157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3C3C5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문서 기반 정확한 답변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269303" y="8313596"/>
            <a:ext cx="3778745" cy="71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답변은 실제 문서 내용을 기반으로 하며, 출처와 쪽수 제공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75411" y="7948989"/>
            <a:ext cx="1966138" cy="76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4423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📚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0622126" y="7509309"/>
            <a:ext cx="6290463" cy="1748991"/>
            <a:chOff x="0" y="0"/>
            <a:chExt cx="2412976" cy="6709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412976" cy="670900"/>
            </a:xfrm>
            <a:custGeom>
              <a:avLst/>
              <a:gdLst/>
              <a:ahLst/>
              <a:cxnLst/>
              <a:rect l="l" t="t" r="r" b="b"/>
              <a:pathLst>
                <a:path w="2412976" h="670900">
                  <a:moveTo>
                    <a:pt x="12307" y="0"/>
                  </a:moveTo>
                  <a:lnTo>
                    <a:pt x="2400669" y="0"/>
                  </a:lnTo>
                  <a:cubicBezTo>
                    <a:pt x="2403933" y="0"/>
                    <a:pt x="2407064" y="1297"/>
                    <a:pt x="2409372" y="3605"/>
                  </a:cubicBezTo>
                  <a:cubicBezTo>
                    <a:pt x="2411680" y="5913"/>
                    <a:pt x="2412976" y="9043"/>
                    <a:pt x="2412976" y="12307"/>
                  </a:cubicBezTo>
                  <a:lnTo>
                    <a:pt x="2412976" y="658593"/>
                  </a:lnTo>
                  <a:cubicBezTo>
                    <a:pt x="2412976" y="665390"/>
                    <a:pt x="2407466" y="670900"/>
                    <a:pt x="2400669" y="670900"/>
                  </a:cubicBezTo>
                  <a:lnTo>
                    <a:pt x="12307" y="670900"/>
                  </a:lnTo>
                  <a:cubicBezTo>
                    <a:pt x="5510" y="670900"/>
                    <a:pt x="0" y="665390"/>
                    <a:pt x="0" y="658593"/>
                  </a:cubicBezTo>
                  <a:lnTo>
                    <a:pt x="0" y="12307"/>
                  </a:lnTo>
                  <a:cubicBezTo>
                    <a:pt x="0" y="5510"/>
                    <a:pt x="5510" y="0"/>
                    <a:pt x="12307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2412976" cy="728050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945289" y="7902021"/>
            <a:ext cx="984200" cy="984200"/>
            <a:chOff x="0" y="0"/>
            <a:chExt cx="377532" cy="37753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8662" y="0"/>
                  </a:moveTo>
                  <a:lnTo>
                    <a:pt x="298870" y="0"/>
                  </a:lnTo>
                  <a:cubicBezTo>
                    <a:pt x="342314" y="0"/>
                    <a:pt x="377532" y="35218"/>
                    <a:pt x="377532" y="78662"/>
                  </a:cubicBezTo>
                  <a:lnTo>
                    <a:pt x="377532" y="298870"/>
                  </a:lnTo>
                  <a:cubicBezTo>
                    <a:pt x="377532" y="342314"/>
                    <a:pt x="342314" y="377532"/>
                    <a:pt x="298870" y="377532"/>
                  </a:cubicBezTo>
                  <a:lnTo>
                    <a:pt x="78662" y="377532"/>
                  </a:lnTo>
                  <a:cubicBezTo>
                    <a:pt x="35218" y="377532"/>
                    <a:pt x="0" y="342314"/>
                    <a:pt x="0" y="298870"/>
                  </a:cubicBezTo>
                  <a:lnTo>
                    <a:pt x="0" y="78662"/>
                  </a:lnTo>
                  <a:cubicBezTo>
                    <a:pt x="0" y="35218"/>
                    <a:pt x="35218" y="0"/>
                    <a:pt x="78662" y="0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5400000">
            <a:off x="11689494" y="8183045"/>
            <a:ext cx="635820" cy="422151"/>
            <a:chOff x="0" y="0"/>
            <a:chExt cx="812800" cy="539657"/>
          </a:xfrm>
        </p:grpSpPr>
        <p:sp>
          <p:nvSpPr>
            <p:cNvPr id="50" name="Freeform 50"/>
            <p:cNvSpPr/>
            <p:nvPr/>
          </p:nvSpPr>
          <p:spPr>
            <a:xfrm>
              <a:off x="57139" y="60732"/>
              <a:ext cx="698522" cy="478925"/>
            </a:xfrm>
            <a:custGeom>
              <a:avLst/>
              <a:gdLst/>
              <a:ahLst/>
              <a:cxnLst/>
              <a:rect l="l" t="t" r="r" b="b"/>
              <a:pathLst>
                <a:path w="698522" h="478925">
                  <a:moveTo>
                    <a:pt x="422510" y="36535"/>
                  </a:moveTo>
                  <a:lnTo>
                    <a:pt x="682412" y="381658"/>
                  </a:lnTo>
                  <a:cubicBezTo>
                    <a:pt x="696263" y="400051"/>
                    <a:pt x="698522" y="424695"/>
                    <a:pt x="688245" y="445300"/>
                  </a:cubicBezTo>
                  <a:cubicBezTo>
                    <a:pt x="677968" y="465904"/>
                    <a:pt x="656923" y="478925"/>
                    <a:pt x="633898" y="478925"/>
                  </a:cubicBezTo>
                  <a:lnTo>
                    <a:pt x="64624" y="478925"/>
                  </a:lnTo>
                  <a:cubicBezTo>
                    <a:pt x="41599" y="478925"/>
                    <a:pt x="20554" y="465904"/>
                    <a:pt x="10277" y="445300"/>
                  </a:cubicBezTo>
                  <a:cubicBezTo>
                    <a:pt x="0" y="424695"/>
                    <a:pt x="2259" y="400051"/>
                    <a:pt x="16110" y="381658"/>
                  </a:cubicBezTo>
                  <a:lnTo>
                    <a:pt x="276012" y="36535"/>
                  </a:lnTo>
                  <a:cubicBezTo>
                    <a:pt x="293337" y="13530"/>
                    <a:pt x="320462" y="0"/>
                    <a:pt x="349261" y="0"/>
                  </a:cubicBezTo>
                  <a:cubicBezTo>
                    <a:pt x="378060" y="0"/>
                    <a:pt x="405185" y="13530"/>
                    <a:pt x="422510" y="36535"/>
                  </a:cubicBezTo>
                  <a:close/>
                </a:path>
              </a:pathLst>
            </a:custGeom>
            <a:solidFill>
              <a:srgbClr val="7DA2A9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370469" y="8323913"/>
            <a:ext cx="4260106" cy="71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이전 대화 맥락을 기억하여 자연스러운 대화 가능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67871" y="7835346"/>
            <a:ext cx="378134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3C3C5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기억 기반 대화 흐름 유지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30192" y="7931357"/>
            <a:ext cx="814394" cy="8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8"/>
              </a:lnSpc>
              <a:spcBef>
                <a:spcPct val="0"/>
              </a:spcBef>
            </a:pPr>
            <a:r>
              <a:rPr lang="en-US" sz="4670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🧠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923973" y="5200530"/>
            <a:ext cx="6523034" cy="1748991"/>
            <a:chOff x="0" y="0"/>
            <a:chExt cx="2502189" cy="6709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02189" cy="670900"/>
            </a:xfrm>
            <a:custGeom>
              <a:avLst/>
              <a:gdLst/>
              <a:ahLst/>
              <a:cxnLst/>
              <a:rect l="l" t="t" r="r" b="b"/>
              <a:pathLst>
                <a:path w="2502189" h="670900">
                  <a:moveTo>
                    <a:pt x="11869" y="0"/>
                  </a:moveTo>
                  <a:lnTo>
                    <a:pt x="2490320" y="0"/>
                  </a:lnTo>
                  <a:cubicBezTo>
                    <a:pt x="2496875" y="0"/>
                    <a:pt x="2502189" y="5314"/>
                    <a:pt x="2502189" y="11869"/>
                  </a:cubicBezTo>
                  <a:lnTo>
                    <a:pt x="2502189" y="659032"/>
                  </a:lnTo>
                  <a:cubicBezTo>
                    <a:pt x="2502189" y="665587"/>
                    <a:pt x="2496875" y="670900"/>
                    <a:pt x="2490320" y="670900"/>
                  </a:cubicBezTo>
                  <a:lnTo>
                    <a:pt x="11869" y="670900"/>
                  </a:lnTo>
                  <a:cubicBezTo>
                    <a:pt x="5314" y="670900"/>
                    <a:pt x="0" y="665587"/>
                    <a:pt x="0" y="659032"/>
                  </a:cubicBezTo>
                  <a:lnTo>
                    <a:pt x="0" y="11869"/>
                  </a:lnTo>
                  <a:cubicBezTo>
                    <a:pt x="0" y="5314"/>
                    <a:pt x="5314" y="0"/>
                    <a:pt x="11869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9E8C95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2502189" cy="728050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6346370" y="5541789"/>
            <a:ext cx="984200" cy="984200"/>
            <a:chOff x="0" y="0"/>
            <a:chExt cx="377532" cy="37753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77532" cy="377532"/>
            </a:xfrm>
            <a:custGeom>
              <a:avLst/>
              <a:gdLst/>
              <a:ahLst/>
              <a:cxnLst/>
              <a:rect l="l" t="t" r="r" b="b"/>
              <a:pathLst>
                <a:path w="377532" h="377532">
                  <a:moveTo>
                    <a:pt x="78662" y="0"/>
                  </a:moveTo>
                  <a:lnTo>
                    <a:pt x="298870" y="0"/>
                  </a:lnTo>
                  <a:cubicBezTo>
                    <a:pt x="342314" y="0"/>
                    <a:pt x="377532" y="35218"/>
                    <a:pt x="377532" y="78662"/>
                  </a:cubicBezTo>
                  <a:lnTo>
                    <a:pt x="377532" y="298870"/>
                  </a:lnTo>
                  <a:cubicBezTo>
                    <a:pt x="377532" y="342314"/>
                    <a:pt x="342314" y="377532"/>
                    <a:pt x="298870" y="377532"/>
                  </a:cubicBezTo>
                  <a:lnTo>
                    <a:pt x="78662" y="377532"/>
                  </a:lnTo>
                  <a:cubicBezTo>
                    <a:pt x="35218" y="377532"/>
                    <a:pt x="0" y="342314"/>
                    <a:pt x="0" y="298870"/>
                  </a:cubicBezTo>
                  <a:lnTo>
                    <a:pt x="0" y="78662"/>
                  </a:lnTo>
                  <a:cubicBezTo>
                    <a:pt x="0" y="35218"/>
                    <a:pt x="35218" y="0"/>
                    <a:pt x="78662" y="0"/>
                  </a:cubicBezTo>
                  <a:close/>
                </a:path>
              </a:pathLst>
            </a:custGeom>
            <a:solidFill>
              <a:srgbClr val="9E8C95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377532" cy="434682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5400000">
            <a:off x="7090575" y="5822814"/>
            <a:ext cx="635820" cy="422151"/>
            <a:chOff x="0" y="0"/>
            <a:chExt cx="812800" cy="539657"/>
          </a:xfrm>
        </p:grpSpPr>
        <p:sp>
          <p:nvSpPr>
            <p:cNvPr id="62" name="Freeform 62"/>
            <p:cNvSpPr/>
            <p:nvPr/>
          </p:nvSpPr>
          <p:spPr>
            <a:xfrm>
              <a:off x="57139" y="60732"/>
              <a:ext cx="698522" cy="478925"/>
            </a:xfrm>
            <a:custGeom>
              <a:avLst/>
              <a:gdLst/>
              <a:ahLst/>
              <a:cxnLst/>
              <a:rect l="l" t="t" r="r" b="b"/>
              <a:pathLst>
                <a:path w="698522" h="478925">
                  <a:moveTo>
                    <a:pt x="422510" y="36535"/>
                  </a:moveTo>
                  <a:lnTo>
                    <a:pt x="682412" y="381658"/>
                  </a:lnTo>
                  <a:cubicBezTo>
                    <a:pt x="696263" y="400051"/>
                    <a:pt x="698522" y="424695"/>
                    <a:pt x="688245" y="445300"/>
                  </a:cubicBezTo>
                  <a:cubicBezTo>
                    <a:pt x="677968" y="465904"/>
                    <a:pt x="656923" y="478925"/>
                    <a:pt x="633898" y="478925"/>
                  </a:cubicBezTo>
                  <a:lnTo>
                    <a:pt x="64624" y="478925"/>
                  </a:lnTo>
                  <a:cubicBezTo>
                    <a:pt x="41599" y="478925"/>
                    <a:pt x="20554" y="465904"/>
                    <a:pt x="10277" y="445300"/>
                  </a:cubicBezTo>
                  <a:cubicBezTo>
                    <a:pt x="0" y="424695"/>
                    <a:pt x="2259" y="400051"/>
                    <a:pt x="16110" y="381658"/>
                  </a:cubicBezTo>
                  <a:lnTo>
                    <a:pt x="276012" y="36535"/>
                  </a:lnTo>
                  <a:cubicBezTo>
                    <a:pt x="293337" y="13530"/>
                    <a:pt x="320462" y="0"/>
                    <a:pt x="349261" y="0"/>
                  </a:cubicBezTo>
                  <a:cubicBezTo>
                    <a:pt x="378060" y="0"/>
                    <a:pt x="405185" y="13530"/>
                    <a:pt x="422510" y="36535"/>
                  </a:cubicBezTo>
                  <a:close/>
                </a:path>
              </a:pathLst>
            </a:custGeom>
            <a:solidFill>
              <a:srgbClr val="9E8C9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127000" y="193405"/>
              <a:ext cx="558800" cy="307705"/>
            </a:xfrm>
            <a:prstGeom prst="rect">
              <a:avLst/>
            </a:prstGeom>
          </p:spPr>
          <p:txBody>
            <a:bodyPr lIns="60949" tIns="60949" rIns="60949" bIns="6094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771550" y="5963681"/>
            <a:ext cx="4446929" cy="71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글자 크기 확대, 색상 대비 강화, 단계별 </a:t>
            </a:r>
          </a:p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5F6075"/>
                </a:solidFill>
                <a:latin typeface="Nanum Square"/>
                <a:ea typeface="Nanum Square"/>
                <a:cs typeface="Nanum Square"/>
                <a:sym typeface="Nanum Square"/>
              </a:rPr>
              <a:t>안내 UI로 사용 편의성 향상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768952" y="5475114"/>
            <a:ext cx="319679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3C3C5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고령자 친화형 UX 설계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200855" y="5633787"/>
            <a:ext cx="1275230" cy="7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  <a:spcBef>
                <a:spcPct val="0"/>
              </a:spcBef>
            </a:pPr>
            <a:r>
              <a:rPr lang="en-US" sz="4405" b="1">
                <a:solidFill>
                  <a:srgbClr val="5F607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👵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1147663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 구현 결과 시현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281878" y="3193083"/>
            <a:ext cx="4229587" cy="5843989"/>
          </a:xfrm>
          <a:custGeom>
            <a:avLst/>
            <a:gdLst/>
            <a:ahLst/>
            <a:cxnLst/>
            <a:rect l="l" t="t" r="r" b="b"/>
            <a:pathLst>
              <a:path w="4229587" h="5843989">
                <a:moveTo>
                  <a:pt x="0" y="0"/>
                </a:moveTo>
                <a:lnTo>
                  <a:pt x="4229587" y="0"/>
                </a:lnTo>
                <a:lnTo>
                  <a:pt x="4229587" y="5843988"/>
                </a:lnTo>
                <a:lnTo>
                  <a:pt x="0" y="584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89995" y="3709212"/>
            <a:ext cx="4312853" cy="4851648"/>
            <a:chOff x="0" y="0"/>
            <a:chExt cx="5750470" cy="646886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453022"/>
              <a:ext cx="5750470" cy="6015842"/>
              <a:chOff x="0" y="0"/>
              <a:chExt cx="6774373" cy="7086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774373" cy="7086996"/>
              </a:xfrm>
              <a:custGeom>
                <a:avLst/>
                <a:gdLst/>
                <a:ahLst/>
                <a:cxnLst/>
                <a:rect l="l" t="t" r="r" b="b"/>
                <a:pathLst>
                  <a:path w="6774373" h="7086996">
                    <a:moveTo>
                      <a:pt x="55171" y="0"/>
                    </a:moveTo>
                    <a:lnTo>
                      <a:pt x="6719202" y="0"/>
                    </a:lnTo>
                    <a:cubicBezTo>
                      <a:pt x="6733835" y="0"/>
                      <a:pt x="6747867" y="5813"/>
                      <a:pt x="6758214" y="16159"/>
                    </a:cubicBezTo>
                    <a:cubicBezTo>
                      <a:pt x="6768560" y="26506"/>
                      <a:pt x="6774373" y="40539"/>
                      <a:pt x="6774373" y="55171"/>
                    </a:cubicBezTo>
                    <a:lnTo>
                      <a:pt x="6774373" y="7031825"/>
                    </a:lnTo>
                    <a:cubicBezTo>
                      <a:pt x="6774373" y="7062295"/>
                      <a:pt x="6749673" y="7086996"/>
                      <a:pt x="6719202" y="7086996"/>
                    </a:cubicBezTo>
                    <a:lnTo>
                      <a:pt x="55171" y="7086996"/>
                    </a:lnTo>
                    <a:cubicBezTo>
                      <a:pt x="40539" y="7086996"/>
                      <a:pt x="26506" y="7081183"/>
                      <a:pt x="16159" y="7070837"/>
                    </a:cubicBezTo>
                    <a:cubicBezTo>
                      <a:pt x="5813" y="7060490"/>
                      <a:pt x="0" y="7046457"/>
                      <a:pt x="0" y="7031825"/>
                    </a:cubicBezTo>
                    <a:lnTo>
                      <a:pt x="0" y="55171"/>
                    </a:lnTo>
                    <a:cubicBezTo>
                      <a:pt x="0" y="40539"/>
                      <a:pt x="5813" y="26506"/>
                      <a:pt x="16159" y="16159"/>
                    </a:cubicBezTo>
                    <a:cubicBezTo>
                      <a:pt x="26506" y="5813"/>
                      <a:pt x="40539" y="0"/>
                      <a:pt x="5517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66675" cap="rnd">
                <a:solidFill>
                  <a:srgbClr val="A7CECF"/>
                </a:solidFill>
                <a:prstDash val="sysDot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6774373" cy="71536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640"/>
                  </a:lnSpc>
                </a:pPr>
                <a:endParaRPr/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나이 : 75세</a:t>
                </a:r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현황 : 지방 거주</a:t>
                </a:r>
              </a:p>
              <a:p>
                <a:pPr algn="l">
                  <a:lnSpc>
                    <a:spcPts val="3220"/>
                  </a:lnSpc>
                </a:pPr>
                <a:r>
                  <a:rPr lang="en-US" sz="23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             연금 수령 + 소일거리 중</a:t>
                </a:r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가족 : </a:t>
                </a:r>
                <a:r>
                  <a:rPr lang="en-US" sz="2600" b="1">
                    <a:solidFill>
                      <a:srgbClr val="000000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자녀 없는</a:t>
                </a: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독신</a:t>
                </a:r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특징 : </a:t>
                </a:r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   - 자립심 강함</a:t>
                </a:r>
              </a:p>
              <a:p>
                <a:pPr algn="l">
                  <a:lnSpc>
                    <a:spcPts val="3640"/>
                  </a:lnSpc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   - 디지털 기기 취약</a:t>
                </a:r>
              </a:p>
              <a:p>
                <a:pPr marL="0" lvl="0" indent="0" algn="l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5F6075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   - 미래 불안감 존재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49454" y="0"/>
              <a:ext cx="4479715" cy="904088"/>
            </a:xfrm>
            <a:custGeom>
              <a:avLst/>
              <a:gdLst/>
              <a:ahLst/>
              <a:cxnLst/>
              <a:rect l="l" t="t" r="r" b="b"/>
              <a:pathLst>
                <a:path w="4479715" h="904088">
                  <a:moveTo>
                    <a:pt x="0" y="0"/>
                  </a:moveTo>
                  <a:lnTo>
                    <a:pt x="4479715" y="0"/>
                  </a:lnTo>
                  <a:lnTo>
                    <a:pt x="4479715" y="904088"/>
                  </a:lnTo>
                  <a:lnTo>
                    <a:pt x="0" y="90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51793" y="104240"/>
              <a:ext cx="4495851" cy="621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8"/>
                </a:lnSpc>
                <a:spcBef>
                  <a:spcPct val="0"/>
                </a:spcBef>
              </a:pPr>
              <a:r>
                <a:rPr lang="en-US" sz="2698" b="1">
                  <a:solidFill>
                    <a:srgbClr val="5F6075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이름 : 정관식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13604" y="1351769"/>
            <a:ext cx="5539070" cy="4714887"/>
            <a:chOff x="0" y="0"/>
            <a:chExt cx="7385427" cy="6286515"/>
          </a:xfrm>
        </p:grpSpPr>
        <p:sp>
          <p:nvSpPr>
            <p:cNvPr id="15" name="Freeform 15"/>
            <p:cNvSpPr/>
            <p:nvPr/>
          </p:nvSpPr>
          <p:spPr>
            <a:xfrm flipH="1">
              <a:off x="51502" y="0"/>
              <a:ext cx="6915167" cy="6286515"/>
            </a:xfrm>
            <a:custGeom>
              <a:avLst/>
              <a:gdLst/>
              <a:ahLst/>
              <a:cxnLst/>
              <a:rect l="l" t="t" r="r" b="b"/>
              <a:pathLst>
                <a:path w="6915167" h="6286515">
                  <a:moveTo>
                    <a:pt x="6915167" y="0"/>
                  </a:moveTo>
                  <a:lnTo>
                    <a:pt x="0" y="0"/>
                  </a:lnTo>
                  <a:lnTo>
                    <a:pt x="0" y="6286515"/>
                  </a:lnTo>
                  <a:lnTo>
                    <a:pt x="6915167" y="6286515"/>
                  </a:lnTo>
                  <a:lnTo>
                    <a:pt x="691516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870680"/>
              <a:ext cx="7385427" cy="300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563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 아파도 </a:t>
              </a:r>
              <a:r>
                <a:rPr lang="en-US" sz="2563" b="1">
                  <a:solidFill>
                    <a:srgbClr val="09262C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내 재산은    </a:t>
              </a:r>
            </a:p>
            <a:p>
              <a:pPr algn="ctr">
                <a:lnSpc>
                  <a:spcPts val="3588"/>
                </a:lnSpc>
              </a:pPr>
              <a:r>
                <a:rPr lang="en-US" sz="2563" b="1">
                  <a:solidFill>
                    <a:srgbClr val="09262C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내가</a:t>
              </a:r>
              <a:r>
                <a:rPr lang="en-US" sz="2563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지킬 수 있어야 해! “</a:t>
              </a:r>
            </a:p>
            <a:p>
              <a:pPr algn="ctr">
                <a:lnSpc>
                  <a:spcPts val="4501"/>
                </a:lnSpc>
              </a:pPr>
              <a:r>
                <a:rPr lang="en-US" sz="3215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사회적 도움을 받고 싶어!</a:t>
              </a:r>
            </a:p>
            <a:p>
              <a:pPr algn="ctr">
                <a:lnSpc>
                  <a:spcPts val="3181"/>
                </a:lnSpc>
              </a:pPr>
              <a:r>
                <a:rPr lang="en-US" sz="2272">
                  <a:solidFill>
                    <a:srgbClr val="4747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“어려운 정보도, </a:t>
              </a:r>
              <a:r>
                <a:rPr lang="en-US" sz="227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내가 직접 이해</a:t>
              </a:r>
              <a:r>
                <a:rPr lang="en-US" sz="2272">
                  <a:solidFill>
                    <a:srgbClr val="4747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하고 </a:t>
              </a:r>
            </a:p>
            <a:p>
              <a:pPr algn="ctr">
                <a:lnSpc>
                  <a:spcPts val="3181"/>
                </a:lnSpc>
                <a:spcBef>
                  <a:spcPct val="0"/>
                </a:spcBef>
              </a:pPr>
              <a:r>
                <a:rPr lang="en-US" sz="227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  직접 결정</a:t>
              </a:r>
              <a:r>
                <a:rPr lang="en-US" sz="2272">
                  <a:solidFill>
                    <a:srgbClr val="4747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하고 싶어"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01242" y="5913808"/>
            <a:ext cx="5363793" cy="3123263"/>
            <a:chOff x="0" y="0"/>
            <a:chExt cx="7151724" cy="4164351"/>
          </a:xfrm>
        </p:grpSpPr>
        <p:sp>
          <p:nvSpPr>
            <p:cNvPr id="18" name="Freeform 18"/>
            <p:cNvSpPr/>
            <p:nvPr/>
          </p:nvSpPr>
          <p:spPr>
            <a:xfrm>
              <a:off x="294260" y="0"/>
              <a:ext cx="6857464" cy="4164351"/>
            </a:xfrm>
            <a:custGeom>
              <a:avLst/>
              <a:gdLst/>
              <a:ahLst/>
              <a:cxnLst/>
              <a:rect l="l" t="t" r="r" b="b"/>
              <a:pathLst>
                <a:path w="6857464" h="4164351">
                  <a:moveTo>
                    <a:pt x="0" y="0"/>
                  </a:moveTo>
                  <a:lnTo>
                    <a:pt x="6857464" y="0"/>
                  </a:lnTo>
                  <a:lnTo>
                    <a:pt x="6857464" y="4164351"/>
                  </a:lnTo>
                  <a:lnTo>
                    <a:pt x="0" y="4164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936749"/>
              <a:ext cx="7121446" cy="262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2"/>
                </a:lnSpc>
              </a:pPr>
              <a:r>
                <a:rPr lang="en-US" sz="1973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‘신탁', ‘후견' 말만 들어도 ’</a:t>
              </a:r>
              <a:r>
                <a:rPr lang="en-US" sz="1973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겁‘이 나</a:t>
              </a:r>
              <a:r>
                <a:rPr lang="en-US" sz="1973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!</a:t>
              </a:r>
            </a:p>
            <a:p>
              <a:pPr algn="ctr">
                <a:lnSpc>
                  <a:spcPts val="2649"/>
                </a:lnSpc>
              </a:pPr>
              <a:r>
                <a:rPr lang="en-US" sz="1892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</a:t>
              </a:r>
              <a:r>
                <a:rPr lang="en-US" sz="189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인터넷 정보는</a:t>
              </a:r>
              <a:r>
                <a:rPr lang="en-US" sz="1892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너무 복잡하고 어려워서</a:t>
              </a:r>
            </a:p>
            <a:p>
              <a:pPr algn="ctr">
                <a:lnSpc>
                  <a:spcPts val="3629"/>
                </a:lnSpc>
              </a:pPr>
              <a:r>
                <a:rPr lang="en-US" sz="259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뭘 믿어야 할지 모르겠어"</a:t>
              </a:r>
            </a:p>
            <a:p>
              <a:pPr algn="ctr">
                <a:lnSpc>
                  <a:spcPts val="3209"/>
                </a:lnSpc>
              </a:pPr>
              <a:r>
                <a:rPr lang="en-US" sz="2292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“나 혼자인데, 나중에 누가 내 일들을 </a:t>
              </a:r>
            </a:p>
            <a:p>
              <a:pPr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2592">
                  <a:solidFill>
                    <a:srgbClr val="5F6075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대신 처리 해 주지?</a:t>
              </a:r>
              <a:r>
                <a:rPr lang="en-US" sz="259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막막해!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Microsoft Office PowerPoint</Application>
  <PresentationFormat>사용자 지정</PresentationFormat>
  <Paragraphs>244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Square</vt:lpstr>
      <vt:lpstr>Arial</vt:lpstr>
      <vt:lpstr>Calibri</vt:lpstr>
      <vt:lpstr>Nanum Square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메모리네비_발표자료</dc:title>
  <cp:lastModifiedBy>gwiyeon kim</cp:lastModifiedBy>
  <cp:revision>2</cp:revision>
  <dcterms:created xsi:type="dcterms:W3CDTF">2006-08-16T00:00:00Z</dcterms:created>
  <dcterms:modified xsi:type="dcterms:W3CDTF">2025-07-02T14:02:01Z</dcterms:modified>
  <dc:identifier>DAGr-accv1c</dc:identifier>
</cp:coreProperties>
</file>